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ppm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4"/>
  </p:sldMasterIdLst>
  <p:notesMasterIdLst>
    <p:notesMasterId r:id="rId77"/>
  </p:notesMasterIdLst>
  <p:sldIdLst>
    <p:sldId id="256" r:id="rId45"/>
    <p:sldId id="2147482505" r:id="rId46"/>
    <p:sldId id="2147482535" r:id="rId47"/>
    <p:sldId id="2147482536" r:id="rId48"/>
    <p:sldId id="2147482506" r:id="rId49"/>
    <p:sldId id="2147482522" r:id="rId50"/>
    <p:sldId id="2147482507" r:id="rId51"/>
    <p:sldId id="2147482508" r:id="rId52"/>
    <p:sldId id="2147482510" r:id="rId53"/>
    <p:sldId id="2147482511" r:id="rId54"/>
    <p:sldId id="2147482512" r:id="rId55"/>
    <p:sldId id="2147482513" r:id="rId56"/>
    <p:sldId id="2147482515" r:id="rId57"/>
    <p:sldId id="2147482516" r:id="rId58"/>
    <p:sldId id="2147482520" r:id="rId59"/>
    <p:sldId id="2147482517" r:id="rId60"/>
    <p:sldId id="2147482518" r:id="rId61"/>
    <p:sldId id="2147482523" r:id="rId62"/>
    <p:sldId id="2147482528" r:id="rId63"/>
    <p:sldId id="2147482529" r:id="rId64"/>
    <p:sldId id="2147482521" r:id="rId65"/>
    <p:sldId id="2147482524" r:id="rId66"/>
    <p:sldId id="2147482527" r:id="rId67"/>
    <p:sldId id="2147482525" r:id="rId68"/>
    <p:sldId id="2147482526" r:id="rId69"/>
    <p:sldId id="2147482519" r:id="rId70"/>
    <p:sldId id="2147482532" r:id="rId71"/>
    <p:sldId id="2147482533" r:id="rId72"/>
    <p:sldId id="2147482531" r:id="rId73"/>
    <p:sldId id="2147482534" r:id="rId74"/>
    <p:sldId id="2147482530" r:id="rId75"/>
    <p:sldId id="262" r:id="rId7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65"/>
    <p:restoredTop sz="95853"/>
  </p:normalViewPr>
  <p:slideViewPr>
    <p:cSldViewPr snapToGrid="0" snapToObjects="1">
      <p:cViewPr varScale="1">
        <p:scale>
          <a:sx n="113" d="100"/>
          <a:sy n="113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slide" Target="slides/slide3.xml"/><Relationship Id="rId63" Type="http://schemas.openxmlformats.org/officeDocument/2006/relationships/slide" Target="slides/slide19.xml"/><Relationship Id="rId68" Type="http://schemas.openxmlformats.org/officeDocument/2006/relationships/slide" Target="slides/slide24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slide" Target="slides/slide9.xml"/><Relationship Id="rId58" Type="http://schemas.openxmlformats.org/officeDocument/2006/relationships/slide" Target="slides/slide14.xml"/><Relationship Id="rId74" Type="http://schemas.openxmlformats.org/officeDocument/2006/relationships/slide" Target="slides/slide30.xml"/><Relationship Id="rId79" Type="http://schemas.openxmlformats.org/officeDocument/2006/relationships/viewProps" Target="view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17.xml"/><Relationship Id="rId82" Type="http://schemas.microsoft.com/office/2016/11/relationships/changesInfo" Target="changesInfos/changesInfo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slide" Target="slides/slide4.xml"/><Relationship Id="rId56" Type="http://schemas.openxmlformats.org/officeDocument/2006/relationships/slide" Target="slides/slide12.xml"/><Relationship Id="rId64" Type="http://schemas.openxmlformats.org/officeDocument/2006/relationships/slide" Target="slides/slide20.xml"/><Relationship Id="rId69" Type="http://schemas.openxmlformats.org/officeDocument/2006/relationships/slide" Target="slides/slide25.xml"/><Relationship Id="rId77" Type="http://schemas.openxmlformats.org/officeDocument/2006/relationships/notesMaster" Target="notesMasters/notesMaster1.xml"/><Relationship Id="rId8" Type="http://schemas.openxmlformats.org/officeDocument/2006/relationships/customXml" Target="../customXml/item8.xml"/><Relationship Id="rId51" Type="http://schemas.openxmlformats.org/officeDocument/2006/relationships/slide" Target="slides/slide7.xml"/><Relationship Id="rId72" Type="http://schemas.openxmlformats.org/officeDocument/2006/relationships/slide" Target="slides/slide2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slide" Target="slides/slide2.xml"/><Relationship Id="rId59" Type="http://schemas.openxmlformats.org/officeDocument/2006/relationships/slide" Target="slides/slide15.xml"/><Relationship Id="rId67" Type="http://schemas.openxmlformats.org/officeDocument/2006/relationships/slide" Target="slides/slide23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10.xml"/><Relationship Id="rId62" Type="http://schemas.openxmlformats.org/officeDocument/2006/relationships/slide" Target="slides/slide18.xml"/><Relationship Id="rId70" Type="http://schemas.openxmlformats.org/officeDocument/2006/relationships/slide" Target="slides/slide26.xml"/><Relationship Id="rId75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5.xml"/><Relationship Id="rId57" Type="http://schemas.openxmlformats.org/officeDocument/2006/relationships/slide" Target="slides/slide13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slideMaster" Target="slideMasters/slideMaster1.xml"/><Relationship Id="rId52" Type="http://schemas.openxmlformats.org/officeDocument/2006/relationships/slide" Target="slides/slide8.xml"/><Relationship Id="rId60" Type="http://schemas.openxmlformats.org/officeDocument/2006/relationships/slide" Target="slides/slide16.xml"/><Relationship Id="rId65" Type="http://schemas.openxmlformats.org/officeDocument/2006/relationships/slide" Target="slides/slide21.xml"/><Relationship Id="rId73" Type="http://schemas.openxmlformats.org/officeDocument/2006/relationships/slide" Target="slides/slide2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slide" Target="slides/slide6.xml"/><Relationship Id="rId55" Type="http://schemas.openxmlformats.org/officeDocument/2006/relationships/slide" Target="slides/slide11.xml"/><Relationship Id="rId76" Type="http://schemas.openxmlformats.org/officeDocument/2006/relationships/slide" Target="slides/slide32.xml"/><Relationship Id="rId7" Type="http://schemas.openxmlformats.org/officeDocument/2006/relationships/customXml" Target="../customXml/item7.xml"/><Relationship Id="rId71" Type="http://schemas.openxmlformats.org/officeDocument/2006/relationships/slide" Target="slides/slide27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slide" Target="slides/slide1.xml"/><Relationship Id="rId66" Type="http://schemas.openxmlformats.org/officeDocument/2006/relationships/slide" Target="slides/slide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os, Vitor" userId="a21cef38-eee0-4d21-a7f3-00aa4f781e03" providerId="ADAL" clId="{827D4048-CB39-4287-8A4C-A9064A2F6F3C}"/>
    <pc:docChg chg="modSld">
      <pc:chgData name="Santos, Vitor" userId="a21cef38-eee0-4d21-a7f3-00aa4f781e03" providerId="ADAL" clId="{827D4048-CB39-4287-8A4C-A9064A2F6F3C}" dt="2024-05-20T17:33:28.821" v="28"/>
      <pc:docMkLst>
        <pc:docMk/>
      </pc:docMkLst>
      <pc:sldChg chg="addSp modSp">
        <pc:chgData name="Santos, Vitor" userId="a21cef38-eee0-4d21-a7f3-00aa4f781e03" providerId="ADAL" clId="{827D4048-CB39-4287-8A4C-A9064A2F6F3C}" dt="2024-05-20T17:32:00.802" v="25"/>
        <pc:sldMkLst>
          <pc:docMk/>
          <pc:sldMk cId="2348213277" sldId="2147482513"/>
        </pc:sldMkLst>
        <pc:spChg chg="add mod">
          <ac:chgData name="Santos, Vitor" userId="a21cef38-eee0-4d21-a7f3-00aa4f781e03" providerId="ADAL" clId="{827D4048-CB39-4287-8A4C-A9064A2F6F3C}" dt="2024-05-20T17:32:00.802" v="25"/>
          <ac:spMkLst>
            <pc:docMk/>
            <pc:sldMk cId="2348213277" sldId="2147482513"/>
            <ac:spMk id="7" creationId="{9E6A7061-F2E6-E2B5-57B0-594AD915DBAB}"/>
          </ac:spMkLst>
        </pc:spChg>
      </pc:sldChg>
      <pc:sldChg chg="addSp modSp">
        <pc:chgData name="Santos, Vitor" userId="a21cef38-eee0-4d21-a7f3-00aa4f781e03" providerId="ADAL" clId="{827D4048-CB39-4287-8A4C-A9064A2F6F3C}" dt="2024-05-20T17:32:26.097" v="26"/>
        <pc:sldMkLst>
          <pc:docMk/>
          <pc:sldMk cId="546143190" sldId="2147482521"/>
        </pc:sldMkLst>
        <pc:spChg chg="add mod">
          <ac:chgData name="Santos, Vitor" userId="a21cef38-eee0-4d21-a7f3-00aa4f781e03" providerId="ADAL" clId="{827D4048-CB39-4287-8A4C-A9064A2F6F3C}" dt="2024-05-20T17:32:26.097" v="26"/>
          <ac:spMkLst>
            <pc:docMk/>
            <pc:sldMk cId="546143190" sldId="2147482521"/>
            <ac:spMk id="5" creationId="{4A4BB107-5CED-7151-B956-271591AAAA0E}"/>
          </ac:spMkLst>
        </pc:spChg>
      </pc:sldChg>
      <pc:sldChg chg="addSp modSp">
        <pc:chgData name="Santos, Vitor" userId="a21cef38-eee0-4d21-a7f3-00aa4f781e03" providerId="ADAL" clId="{827D4048-CB39-4287-8A4C-A9064A2F6F3C}" dt="2024-05-20T17:33:00.200" v="27"/>
        <pc:sldMkLst>
          <pc:docMk/>
          <pc:sldMk cId="3765978494" sldId="2147482524"/>
        </pc:sldMkLst>
        <pc:spChg chg="add mod">
          <ac:chgData name="Santos, Vitor" userId="a21cef38-eee0-4d21-a7f3-00aa4f781e03" providerId="ADAL" clId="{827D4048-CB39-4287-8A4C-A9064A2F6F3C}" dt="2024-05-20T17:33:00.200" v="27"/>
          <ac:spMkLst>
            <pc:docMk/>
            <pc:sldMk cId="3765978494" sldId="2147482524"/>
            <ac:spMk id="18" creationId="{CB4FC471-B6E6-276D-E814-CF37E46566A3}"/>
          </ac:spMkLst>
        </pc:spChg>
      </pc:sldChg>
      <pc:sldChg chg="addSp modSp">
        <pc:chgData name="Santos, Vitor" userId="a21cef38-eee0-4d21-a7f3-00aa4f781e03" providerId="ADAL" clId="{827D4048-CB39-4287-8A4C-A9064A2F6F3C}" dt="2024-05-20T17:33:28.821" v="28"/>
        <pc:sldMkLst>
          <pc:docMk/>
          <pc:sldMk cId="3765429845" sldId="2147482530"/>
        </pc:sldMkLst>
        <pc:spChg chg="add mod">
          <ac:chgData name="Santos, Vitor" userId="a21cef38-eee0-4d21-a7f3-00aa4f781e03" providerId="ADAL" clId="{827D4048-CB39-4287-8A4C-A9064A2F6F3C}" dt="2024-05-20T17:33:28.821" v="28"/>
          <ac:spMkLst>
            <pc:docMk/>
            <pc:sldMk cId="3765429845" sldId="2147482530"/>
            <ac:spMk id="6" creationId="{18A349CA-F657-83AA-EA28-40E00F6AB636}"/>
          </ac:spMkLst>
        </pc:spChg>
      </pc:sldChg>
      <pc:sldChg chg="addSp modSp mod">
        <pc:chgData name="Santos, Vitor" userId="a21cef38-eee0-4d21-a7f3-00aa4f781e03" providerId="ADAL" clId="{827D4048-CB39-4287-8A4C-A9064A2F6F3C}" dt="2024-05-20T17:31:42.352" v="24" actId="1076"/>
        <pc:sldMkLst>
          <pc:docMk/>
          <pc:sldMk cId="3408703512" sldId="2147482536"/>
        </pc:sldMkLst>
        <pc:spChg chg="add mod">
          <ac:chgData name="Santos, Vitor" userId="a21cef38-eee0-4d21-a7f3-00aa4f781e03" providerId="ADAL" clId="{827D4048-CB39-4287-8A4C-A9064A2F6F3C}" dt="2024-05-20T17:31:42.352" v="24" actId="1076"/>
          <ac:spMkLst>
            <pc:docMk/>
            <pc:sldMk cId="3408703512" sldId="2147482536"/>
            <ac:spMk id="6" creationId="{452FAD78-5615-E76E-7F93-C88177265F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C756B-8AAC-D746-AF17-8FBF26AB1128}" type="datetimeFigureOut">
              <a:rPr lang="pt-BR" smtClean="0"/>
              <a:t>23/05/2024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6A761-5DAF-7244-9B67-41BBCAB7A0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044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../customXml/item38.xml"/><Relationship Id="rId7" Type="http://schemas.openxmlformats.org/officeDocument/2006/relationships/image" Target="../media/image5.png"/><Relationship Id="rId2" Type="http://schemas.openxmlformats.org/officeDocument/2006/relationships/customXml" Target="../../customXml/item25.xml"/><Relationship Id="rId1" Type="http://schemas.openxmlformats.org/officeDocument/2006/relationships/customXml" Target="../../customXml/item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../customXml/item30.xml"/><Relationship Id="rId7" Type="http://schemas.openxmlformats.org/officeDocument/2006/relationships/image" Target="../media/image11.png"/><Relationship Id="rId2" Type="http://schemas.openxmlformats.org/officeDocument/2006/relationships/customXml" Target="../../customXml/item33.xml"/><Relationship Id="rId1" Type="http://schemas.openxmlformats.org/officeDocument/2006/relationships/customXml" Target="../../customXml/item15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549F4-96D5-354D-915B-D83F0B91D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B5E5DF-FB44-A947-8730-A48A936CE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DFDC3E-2F3C-E74B-926D-F0DA3A60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978C57-D3A1-D34E-97DA-95B89ED1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BR-KEY-04643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DF4B82-E945-C54B-B5BD-C00FDC13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43-4120-D14D-81E3-63CB8650EC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363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74DE1-F5EB-5940-B9AC-76623347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A16240-5821-1349-A0EB-DFA2F6FB8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734F28-251D-B845-AFAC-A18941CF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0B8932-CA13-744A-8937-5A0D74565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BR-KEY-04643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CDB96C-B4CD-0443-963D-D5F47B4F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43-4120-D14D-81E3-63CB8650EC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471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9787E3D-2147-294E-8255-98337DC464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47A7D0-7A5F-634A-B416-8123BA7F4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E40AA2-7397-0241-BCD3-9B30B5E89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75850C-498A-3543-A9CD-95280282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BR-KEY-04643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7C2128-04DB-C641-97C7-559D2D6F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43-4120-D14D-81E3-63CB8650EC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0905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96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961691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8779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610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E3536-79B1-5944-B4E5-F148A72B8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929E71-98D6-C340-96EC-2C9F4DF11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F1E7BB-2355-954D-B5F4-5A389FFD3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DF9D36-40F2-B247-93E6-CCCF9D0F4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BR-KEY-04643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F287E4-8C4F-BF4E-B908-BBBFAA3C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43-4120-D14D-81E3-63CB8650EC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72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F2A034-AD9A-2842-89AB-7FEFE2740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574382-A78B-3F4F-9D09-B92815ACA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B87E83-D657-BF47-AB90-010A86C6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9D1014-6A50-3B46-8E6C-6017E655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BR-KEY-04643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2610AB-265E-D243-8163-6CC95A03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43-4120-D14D-81E3-63CB8650EC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45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943CD-3985-9741-BF5C-50ED9B813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AC5942-869D-C64E-B479-375297933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0E3455-901C-0344-B6BF-876DC645D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575ED6-2224-664A-BA11-D0BDC2AC5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EEF285-723E-CE49-B590-BC127EBC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BR-KEY-04643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680A201-3E56-8F40-9E0B-69CA12C3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43-4120-D14D-81E3-63CB8650EC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048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77AC7A-336B-F741-B6CD-87264BFF8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DF0C53-F182-1540-ADC5-4B5314ED5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9ED707-5733-FD47-A188-AC28E9224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D1BCDF3-3863-AA43-8C65-77F60C9264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8CE59ED-E903-E44D-9B52-48A161EAB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914B634-201B-FC41-9236-B137B0768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21CDF0B-8F90-044C-9AA5-01512B7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BR-KEY-04643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A889A73-F4E2-2F41-A3C9-1E3E68E1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43-4120-D14D-81E3-63CB8650EC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81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3EFB-FC34-DD4E-AC4A-9407831A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AC841DB-1A83-F04B-B485-F31047BA0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9B84F06-967A-8549-B488-605E4322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BR-KEY-04643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72F701-D9C7-6544-87DA-27E9AE67A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43-4120-D14D-81E3-63CB8650EC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17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03D96A4-6BB8-9D42-BD74-0BD48BF54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9B953DD-D98D-7542-8B62-7BD8DCB5A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BR-KEY-04643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9BBD94-41A2-6640-A224-4F4BE2C3A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43-4120-D14D-81E3-63CB8650EC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414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C3AA5F-3D80-3343-9DF9-A87299309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9A2103-79C7-E646-8227-B897D38B7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8A511EA-A224-6C4B-872E-B226DC21D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BBD228-802C-0F49-A55F-4C9F48E81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6072BB-BFDF-BC4F-ACF2-51B39550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BR-KEY-04643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57ED27-E4BE-2C4F-A2D0-C25A950C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43-4120-D14D-81E3-63CB8650EC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71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17B37-1B5A-0044-92F7-BE8CF9A23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B2EDFAB-310F-A240-A092-52EBC5FC65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DF3DD9F-66F2-5441-B03F-114BDE40E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70259C-EB7A-C64E-8B09-422D8FE4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578790-9631-7841-811E-3A1EB5675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BR-KEY-04643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9C96AA-9E68-8848-BACB-BD414101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43-4120-D14D-81E3-63CB8650EC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58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69105A9-70E8-E345-A3F7-177890C1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1175A-CF03-0C46-B3D0-9F03C5784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413D95-F947-8E47-93FA-23CE2884D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8AA31F-137B-5749-865F-958C1A18FC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BR-KEY-04643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53CB13-437B-9649-AAF6-5C4C0D117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17843-4120-D14D-81E3-63CB8650EC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496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66" r:id="rId14"/>
    <p:sldLayoutId id="2147483667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4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0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4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4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hyperlink" Target="https://tumourclassification.iarc.who.int/chapters/34" TargetMode="Externa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40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5.xml"/><Relationship Id="rId1" Type="http://schemas.openxmlformats.org/officeDocument/2006/relationships/customXml" Target="../../customXml/item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3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5.xml"/><Relationship Id="rId5" Type="http://schemas.openxmlformats.org/officeDocument/2006/relationships/image" Target="../media/image16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3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3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6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4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9.xml"/><Relationship Id="rId4" Type="http://schemas.openxmlformats.org/officeDocument/2006/relationships/image" Target="../media/image17.ppm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2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5005" y="2226605"/>
            <a:ext cx="10388106" cy="1605039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pt-BR" sz="2600" dirty="0"/>
              <a:t>Carcinoma do endométrio:</a:t>
            </a:r>
            <a:r>
              <a:rPr lang="pt-BR" sz="3200" dirty="0"/>
              <a:t> </a:t>
            </a:r>
            <a:r>
              <a:rPr lang="pt-BR" sz="2600" dirty="0"/>
              <a:t>o impacto dos novos estadiamento e classificação de risco na rotina do patologista e seu papel na jornada da paciente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Rafael Calil Salim - CREMESP 153686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Arena Científica MSD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3DA116-F00A-DEEA-A490-ABFC02CFB39A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ESTADIAMENTO (FIGO, 2023)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0F8F4F-5CE4-3CE4-ECA4-D11D5371EA9D}"/>
              </a:ext>
            </a:extLst>
          </p:cNvPr>
          <p:cNvSpPr txBox="1"/>
          <p:nvPr/>
        </p:nvSpPr>
        <p:spPr>
          <a:xfrm>
            <a:off x="383458" y="6441461"/>
            <a:ext cx="10896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Berek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JS, Matias-Guiu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X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Creutzberg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Fotopoulou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Gaffney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Kehoe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Lindemann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Mutch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Concin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N;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Staging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Subcommittee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FIGO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Women's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FIGO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staging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2023.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Int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Gynaecol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Obstet. 2023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Jun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20.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10.1002/ijgo.14923.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Epub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ahead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print. PMID: 37337978.</a:t>
            </a:r>
          </a:p>
        </p:txBody>
      </p:sp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9ECD8416-507B-725D-4733-C5442EE14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85" y="1510042"/>
            <a:ext cx="10195573" cy="14854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5C5AE931-0AC2-A950-23A1-22ED76926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85" y="3038962"/>
            <a:ext cx="10195573" cy="27293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867A094-190B-65EA-90BE-543428E53CEA}"/>
              </a:ext>
            </a:extLst>
          </p:cNvPr>
          <p:cNvSpPr txBox="1"/>
          <p:nvPr/>
        </p:nvSpPr>
        <p:spPr>
          <a:xfrm>
            <a:off x="7753848" y="5600196"/>
            <a:ext cx="1514330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CLASSIFICAÇÃO MOLECULAR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E554B0-355A-1D51-B35F-5BDDCD838A8A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3694909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ESTADIAMENTO (FIGO, 2023)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0F8F4F-5CE4-3CE4-ECA4-D11D5371EA9D}"/>
              </a:ext>
            </a:extLst>
          </p:cNvPr>
          <p:cNvSpPr txBox="1"/>
          <p:nvPr/>
        </p:nvSpPr>
        <p:spPr>
          <a:xfrm>
            <a:off x="383458" y="6441461"/>
            <a:ext cx="10896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Berek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JS, Matias-Guiu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X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Creutzberg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Fotopoulou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Gaffney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Kehoe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Lindemann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Mutch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Concin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N;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Staging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Subcommittee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FIGO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Women's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FIGO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staging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2023.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Int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Gynaecol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Obstet. 2023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Jun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20.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10.1002/ijgo.14923.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Epub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ahead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print. PMID: 37337978.</a:t>
            </a:r>
          </a:p>
        </p:txBody>
      </p:sp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03A8BDFC-84E3-E903-63D6-04DA8BA1F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58" y="1521033"/>
            <a:ext cx="10104190" cy="47986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9416D-6051-A8FE-BEFF-896A8BAA676D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418986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DC4BEDB-9D78-68E0-BAB5-F4D8CB80C222}"/>
              </a:ext>
            </a:extLst>
          </p:cNvPr>
          <p:cNvSpPr txBox="1">
            <a:spLocks/>
          </p:cNvSpPr>
          <p:nvPr/>
        </p:nvSpPr>
        <p:spPr>
          <a:xfrm>
            <a:off x="2353115" y="1886591"/>
            <a:ext cx="7485770" cy="1542409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6134"/>
              </a:lnSpc>
              <a:spcBef>
                <a:spcPct val="0"/>
              </a:spcBef>
              <a:buNone/>
              <a:defRPr sz="4667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3200" dirty="0"/>
              <a:t>AS COBRANÇAS VIRÃO E TEMOS QUE ESTAR PREPARADOS PARA ISSO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598312" y="3861334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4039929" y="3861335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6350609" y="3861334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9152358" y="3830555"/>
            <a:ext cx="2301636" cy="58477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CLASSIFICAÇÃO MOLECULAR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9ADC03-0110-ADBF-E742-A97CD3D57C8A}"/>
              </a:ext>
            </a:extLst>
          </p:cNvPr>
          <p:cNvSpPr txBox="1"/>
          <p:nvPr/>
        </p:nvSpPr>
        <p:spPr>
          <a:xfrm>
            <a:off x="5237620" y="4878443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C9C18-8FE3-03D1-5BD4-90A38DF4524D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6A7061-F2E6-E2B5-57B0-594AD915DBAB}"/>
              </a:ext>
            </a:extLst>
          </p:cNvPr>
          <p:cNvSpPr txBox="1"/>
          <p:nvPr/>
        </p:nvSpPr>
        <p:spPr>
          <a:xfrm>
            <a:off x="10687575" y="6519106"/>
            <a:ext cx="19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Slide do autor</a:t>
            </a:r>
          </a:p>
        </p:txBody>
      </p:sp>
    </p:spTree>
    <p:extLst>
      <p:ext uri="{BB962C8B-B14F-4D97-AF65-F5344CB8AC3E}">
        <p14:creationId xmlns:p14="http://schemas.microsoft.com/office/powerpoint/2010/main" val="2348213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0F8F4F-5CE4-3CE4-ECA4-D11D5371EA9D}"/>
              </a:ext>
            </a:extLst>
          </p:cNvPr>
          <p:cNvSpPr txBox="1"/>
          <p:nvPr/>
        </p:nvSpPr>
        <p:spPr>
          <a:xfrm>
            <a:off x="383458" y="6328571"/>
            <a:ext cx="10896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Malpica A,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Euscher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ED,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Hecht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JL, Ali-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Fehmi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Quick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CM, Singh N, Horn LC, Alvarado-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Cabrero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Matias-Guiu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X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Hirschowitz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L,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Duggan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M,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Ordi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Parkash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V,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Mikami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Y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Ruhul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Quddus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M, Zaino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Staebler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A,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Zaloudek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McCluggage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WG, Oliva E. Endometrial Carcinoma,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Grossing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and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Processing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Issues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Recommendations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the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International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Society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Gynecologic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Pathologists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Int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Gynecol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Pathol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2019 Jan;38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Suppl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1(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Iss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1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Suppl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1):S9-S24.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10.1097/PGP.0000000000000552. PMID: 30550481; PMCID: PMC6296844.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9ADC03-0110-ADBF-E742-A97CD3D57C8A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pic>
        <p:nvPicPr>
          <p:cNvPr id="15" name="Imagem 14" descr="Texto&#10;&#10;Descrição gerada automaticamente">
            <a:extLst>
              <a:ext uri="{FF2B5EF4-FFF2-40B4-BE49-F238E27FC236}">
                <a16:creationId xmlns:a16="http://schemas.microsoft.com/office/drawing/2014/main" id="{494E6D16-77F9-94F2-1EFE-009669F60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295" y="2608949"/>
            <a:ext cx="6669247" cy="3646697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3F0AB8E6-248F-5D0D-B087-574FA2AA14B3}"/>
              </a:ext>
            </a:extLst>
          </p:cNvPr>
          <p:cNvSpPr txBox="1"/>
          <p:nvPr/>
        </p:nvSpPr>
        <p:spPr>
          <a:xfrm>
            <a:off x="367724" y="2610225"/>
            <a:ext cx="4554232" cy="329320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chemeClr val="accent1"/>
                </a:solidFill>
              </a:rPr>
              <a:t>FIXAÇÃO E MACROSCOPIA:</a:t>
            </a:r>
          </a:p>
          <a:p>
            <a:pPr algn="just"/>
            <a:endParaRPr lang="pt-BR" sz="1600" b="1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1"/>
                </a:solidFill>
              </a:rPr>
              <a:t>PRESERVAÇÃO DO MATERIAL GENÉTICO</a:t>
            </a:r>
          </a:p>
          <a:p>
            <a:pPr algn="just"/>
            <a:endParaRPr lang="pt-BR" sz="1600" b="1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1"/>
                </a:solidFill>
              </a:rPr>
              <a:t>COMO MEDIR?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1"/>
                </a:solidFill>
              </a:rPr>
              <a:t>O QUANTO AMOSTRAR DA NEOPLASIA?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1"/>
                </a:solidFill>
              </a:rPr>
              <a:t>O QUANTO REPRESENTAR DAS ESTRUTURAS ADJACENTES?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1"/>
                </a:solidFill>
              </a:rPr>
              <a:t>COMO PROCESSAR LINFONODOS SENTINELAS? PROTOCOLO DE “ULTRAESTADIAMENTO”?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7986E2-5F0A-2066-4218-2977928B99AC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2637645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0F8F4F-5CE4-3CE4-ECA4-D11D5371EA9D}"/>
              </a:ext>
            </a:extLst>
          </p:cNvPr>
          <p:cNvSpPr txBox="1"/>
          <p:nvPr/>
        </p:nvSpPr>
        <p:spPr>
          <a:xfrm>
            <a:off x="383458" y="6441461"/>
            <a:ext cx="10896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dirty="0"/>
              <a:t>WHO </a:t>
            </a:r>
            <a:r>
              <a:rPr lang="pt-BR" sz="1000" dirty="0" err="1"/>
              <a:t>Classification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</a:t>
            </a:r>
            <a:r>
              <a:rPr lang="pt-BR" sz="1000" dirty="0" err="1"/>
              <a:t>Tumours</a:t>
            </a:r>
            <a:r>
              <a:rPr lang="pt-BR" sz="1000" dirty="0"/>
              <a:t> Editorial Board. </a:t>
            </a:r>
            <a:r>
              <a:rPr lang="pt-BR" sz="1000" dirty="0" err="1"/>
              <a:t>Female</a:t>
            </a:r>
            <a:r>
              <a:rPr lang="pt-BR" sz="1000" dirty="0"/>
              <a:t> genital </a:t>
            </a:r>
            <a:r>
              <a:rPr lang="pt-BR" sz="1000" dirty="0" err="1"/>
              <a:t>tumours</a:t>
            </a:r>
            <a:r>
              <a:rPr lang="pt-BR" sz="1000" dirty="0"/>
              <a:t> [Internet]. Lyon (France): </a:t>
            </a:r>
            <a:r>
              <a:rPr lang="pt-BR" sz="1000" dirty="0" err="1"/>
              <a:t>International</a:t>
            </a:r>
            <a:r>
              <a:rPr lang="pt-BR" sz="1000" dirty="0"/>
              <a:t> </a:t>
            </a:r>
            <a:r>
              <a:rPr lang="pt-BR" sz="1000" dirty="0" err="1"/>
              <a:t>Agency</a:t>
            </a:r>
            <a:r>
              <a:rPr lang="pt-BR" sz="1000" dirty="0"/>
              <a:t> for </a:t>
            </a:r>
            <a:r>
              <a:rPr lang="pt-BR" sz="1000" dirty="0" err="1"/>
              <a:t>Research</a:t>
            </a:r>
            <a:r>
              <a:rPr lang="pt-BR" sz="1000" dirty="0"/>
              <a:t> </a:t>
            </a:r>
            <a:r>
              <a:rPr lang="pt-BR" sz="1000" dirty="0" err="1"/>
              <a:t>on</a:t>
            </a:r>
            <a:r>
              <a:rPr lang="pt-BR" sz="1000" dirty="0"/>
              <a:t> </a:t>
            </a:r>
            <a:r>
              <a:rPr lang="pt-BR" sz="1000" dirty="0" err="1"/>
              <a:t>Cancer</a:t>
            </a:r>
            <a:r>
              <a:rPr lang="pt-BR" sz="1000" dirty="0"/>
              <a:t>; 2020 [</a:t>
            </a:r>
            <a:r>
              <a:rPr lang="pt-BR" sz="1000" dirty="0" err="1"/>
              <a:t>cited</a:t>
            </a:r>
            <a:r>
              <a:rPr lang="pt-BR" sz="1000" dirty="0"/>
              <a:t> 2021/08/20]. (WHO </a:t>
            </a:r>
            <a:r>
              <a:rPr lang="pt-BR" sz="1000" dirty="0" err="1"/>
              <a:t>classification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</a:t>
            </a:r>
            <a:r>
              <a:rPr lang="pt-BR" sz="1000" dirty="0" err="1"/>
              <a:t>tumours</a:t>
            </a:r>
            <a:r>
              <a:rPr lang="pt-BR" sz="1000" dirty="0"/>
              <a:t> series, 5th ed.; vol. 4). </a:t>
            </a:r>
            <a:r>
              <a:rPr lang="pt-BR" sz="1000" dirty="0" err="1"/>
              <a:t>Available</a:t>
            </a:r>
            <a:r>
              <a:rPr lang="pt-BR" sz="1000" dirty="0"/>
              <a:t> </a:t>
            </a:r>
            <a:r>
              <a:rPr lang="pt-BR" sz="1000" dirty="0" err="1"/>
              <a:t>from</a:t>
            </a:r>
            <a:r>
              <a:rPr lang="pt-BR" sz="1000" dirty="0"/>
              <a:t>: https://</a:t>
            </a:r>
            <a:r>
              <a:rPr lang="pt-BR" sz="1000" dirty="0" err="1"/>
              <a:t>tumourclassification.iarc.who.int</a:t>
            </a:r>
            <a:r>
              <a:rPr lang="pt-BR" sz="1000" dirty="0"/>
              <a:t>/</a:t>
            </a:r>
            <a:r>
              <a:rPr lang="pt-BR" sz="1000" dirty="0" err="1"/>
              <a:t>chapters</a:t>
            </a:r>
            <a:r>
              <a:rPr lang="pt-BR" sz="1000" dirty="0"/>
              <a:t>/34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2700000" scaled="1"/>
            <a:tileRect/>
          </a:gra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CDFC906-5344-8858-5303-A4AF00EE522E}"/>
              </a:ext>
            </a:extLst>
          </p:cNvPr>
          <p:cNvGrpSpPr>
            <a:grpSpLocks noChangeAspect="1"/>
          </p:cNvGrpSpPr>
          <p:nvPr/>
        </p:nvGrpSpPr>
        <p:grpSpPr>
          <a:xfrm>
            <a:off x="776266" y="2596982"/>
            <a:ext cx="10219867" cy="3659494"/>
            <a:chOff x="-704308" y="1519931"/>
            <a:chExt cx="13077284" cy="4682669"/>
          </a:xfrm>
        </p:grpSpPr>
        <p:pic>
          <p:nvPicPr>
            <p:cNvPr id="14" name="Imagem 13" descr="Padrão do plano de fundo&#10;&#10;Descrição gerada automaticamente">
              <a:extLst>
                <a:ext uri="{FF2B5EF4-FFF2-40B4-BE49-F238E27FC236}">
                  <a16:creationId xmlns:a16="http://schemas.microsoft.com/office/drawing/2014/main" id="{62C12F8C-BD0E-F3CC-8325-97754C6EA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81641" y="1542754"/>
              <a:ext cx="3388996" cy="2327919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15" name="Imagem 14" descr="Flor cor de rosa em fundo verde&#10;&#10;Descrição gerada automaticamente">
              <a:extLst>
                <a:ext uri="{FF2B5EF4-FFF2-40B4-BE49-F238E27FC236}">
                  <a16:creationId xmlns:a16="http://schemas.microsoft.com/office/drawing/2014/main" id="{63786EF7-D30C-6755-4BC5-A20697A8D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83980" y="2817267"/>
              <a:ext cx="3380967" cy="1053406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0462A3D2-50D0-1A9C-C74E-C21843DE3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0994" y="1553821"/>
              <a:ext cx="3158623" cy="2330833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8922CB44-0B59-2F22-614A-F52162FFE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5306" y="2826079"/>
              <a:ext cx="3164310" cy="1058571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18" name="Imagem 17" descr="Tecido com desenho&#10;&#10;Descrição gerada automaticamente com confiança média">
              <a:extLst>
                <a:ext uri="{FF2B5EF4-FFF2-40B4-BE49-F238E27FC236}">
                  <a16:creationId xmlns:a16="http://schemas.microsoft.com/office/drawing/2014/main" id="{8FE7214E-08AE-0254-9DC5-6999DB272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91742" y="1555485"/>
              <a:ext cx="3595471" cy="2330831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19" name="Imagem 18" descr="Tecido com flores&#10;&#10;Descrição gerada automaticamente com confiança média">
              <a:extLst>
                <a:ext uri="{FF2B5EF4-FFF2-40B4-BE49-F238E27FC236}">
                  <a16:creationId xmlns:a16="http://schemas.microsoft.com/office/drawing/2014/main" id="{2E5A9294-2355-768E-D7C2-D349F9675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691746" y="3870673"/>
              <a:ext cx="3595470" cy="2330830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53094D03-B6EF-F395-5BCF-87640FAF55A6}"/>
                </a:ext>
              </a:extLst>
            </p:cNvPr>
            <p:cNvSpPr txBox="1"/>
            <p:nvPr/>
          </p:nvSpPr>
          <p:spPr>
            <a:xfrm>
              <a:off x="-704308" y="3701651"/>
              <a:ext cx="3608031" cy="4725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6"/>
                  </a:solidFill>
                </a:rPr>
                <a:t>(...) ENDOMETRIOIDE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1C2AFB4B-3736-B77F-BC18-BA710BB2635D}"/>
                </a:ext>
              </a:extLst>
            </p:cNvPr>
            <p:cNvSpPr txBox="1"/>
            <p:nvPr/>
          </p:nvSpPr>
          <p:spPr>
            <a:xfrm>
              <a:off x="4360993" y="1519931"/>
              <a:ext cx="3158624" cy="4725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6"/>
                  </a:solidFill>
                </a:rPr>
                <a:t>(...) SEROSO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ECDFF9F-ABFC-2053-BF11-AFAC7D931359}"/>
                </a:ext>
              </a:extLst>
            </p:cNvPr>
            <p:cNvSpPr txBox="1"/>
            <p:nvPr/>
          </p:nvSpPr>
          <p:spPr>
            <a:xfrm>
              <a:off x="8989668" y="1519931"/>
              <a:ext cx="3380967" cy="4725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6"/>
                  </a:solidFill>
                </a:rPr>
                <a:t>(...) CÉLULAS CLARAS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8BE16144-DA22-D1E1-2EFF-73AEC8D928A9}"/>
                </a:ext>
              </a:extLst>
            </p:cNvPr>
            <p:cNvSpPr txBox="1"/>
            <p:nvPr/>
          </p:nvSpPr>
          <p:spPr>
            <a:xfrm>
              <a:off x="562426" y="2598629"/>
              <a:ext cx="1074561" cy="4725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6"/>
                  </a:solidFill>
                </a:rPr>
                <a:t>G1/G2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D793C3CB-1E49-7CA0-19B6-1E2899E753E3}"/>
                </a:ext>
              </a:extLst>
            </p:cNvPr>
            <p:cNvSpPr txBox="1"/>
            <p:nvPr/>
          </p:nvSpPr>
          <p:spPr>
            <a:xfrm>
              <a:off x="854243" y="4859242"/>
              <a:ext cx="598750" cy="4725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6"/>
                  </a:solidFill>
                </a:rPr>
                <a:t>G3</a:t>
              </a:r>
            </a:p>
          </p:txBody>
        </p:sp>
        <p:pic>
          <p:nvPicPr>
            <p:cNvPr id="25" name="Imagem 24" descr="Tecido roxo e azul&#10;&#10;Descrição gerada automaticamente com confiança média">
              <a:extLst>
                <a:ext uri="{FF2B5EF4-FFF2-40B4-BE49-F238E27FC236}">
                  <a16:creationId xmlns:a16="http://schemas.microsoft.com/office/drawing/2014/main" id="{665684BA-ED3A-856D-ED6E-18099204D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5306" y="3827424"/>
              <a:ext cx="3175599" cy="2364721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26" name="Imagem 25" descr="Padrão do plano de fundo&#10;&#10;Descrição gerada automaticamente">
              <a:extLst>
                <a:ext uri="{FF2B5EF4-FFF2-40B4-BE49-F238E27FC236}">
                  <a16:creationId xmlns:a16="http://schemas.microsoft.com/office/drawing/2014/main" id="{B45065C2-B4A3-7618-F19F-E318D0BA9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89668" y="3877886"/>
              <a:ext cx="3380967" cy="2324714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6898918A-FFCF-CC71-120C-56398317A484}"/>
                </a:ext>
              </a:extLst>
            </p:cNvPr>
            <p:cNvSpPr txBox="1"/>
            <p:nvPr/>
          </p:nvSpPr>
          <p:spPr>
            <a:xfrm>
              <a:off x="4341609" y="3799311"/>
              <a:ext cx="3202146" cy="4725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6"/>
                  </a:solidFill>
                </a:rPr>
                <a:t>(...) INDIFERENCIADO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3ED0CF4E-D473-EF56-2F47-856CBAA0736E}"/>
                </a:ext>
              </a:extLst>
            </p:cNvPr>
            <p:cNvSpPr txBox="1"/>
            <p:nvPr/>
          </p:nvSpPr>
          <p:spPr>
            <a:xfrm>
              <a:off x="8987328" y="3860196"/>
              <a:ext cx="3385648" cy="4725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6"/>
                  </a:solidFill>
                </a:rPr>
                <a:t>CARCINOSSARCOMA</a:t>
              </a:r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EBAC18D-19CF-DA44-C3C6-D17478FFE0D3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62FE8B-4528-4DF2-61AB-5490D470CE88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542050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0F8F4F-5CE4-3CE4-ECA4-D11D5371EA9D}"/>
              </a:ext>
            </a:extLst>
          </p:cNvPr>
          <p:cNvSpPr txBox="1"/>
          <p:nvPr/>
        </p:nvSpPr>
        <p:spPr>
          <a:xfrm>
            <a:off x="383458" y="6227148"/>
            <a:ext cx="10896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dirty="0"/>
              <a:t>WHO </a:t>
            </a:r>
            <a:r>
              <a:rPr lang="pt-BR" sz="1000" dirty="0" err="1"/>
              <a:t>Classification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</a:t>
            </a:r>
            <a:r>
              <a:rPr lang="pt-BR" sz="1000" dirty="0" err="1"/>
              <a:t>Tumours</a:t>
            </a:r>
            <a:r>
              <a:rPr lang="pt-BR" sz="1000" dirty="0"/>
              <a:t> Editorial Board. </a:t>
            </a:r>
            <a:r>
              <a:rPr lang="pt-BR" sz="1000" dirty="0" err="1"/>
              <a:t>Female</a:t>
            </a:r>
            <a:r>
              <a:rPr lang="pt-BR" sz="1000" dirty="0"/>
              <a:t> genital </a:t>
            </a:r>
            <a:r>
              <a:rPr lang="pt-BR" sz="1000" dirty="0" err="1"/>
              <a:t>tumours</a:t>
            </a:r>
            <a:r>
              <a:rPr lang="pt-BR" sz="1000" dirty="0"/>
              <a:t> [Internet]. Lyon (France): </a:t>
            </a:r>
            <a:r>
              <a:rPr lang="pt-BR" sz="1000" dirty="0" err="1"/>
              <a:t>International</a:t>
            </a:r>
            <a:r>
              <a:rPr lang="pt-BR" sz="1000" dirty="0"/>
              <a:t> </a:t>
            </a:r>
            <a:r>
              <a:rPr lang="pt-BR" sz="1000" dirty="0" err="1"/>
              <a:t>Agency</a:t>
            </a:r>
            <a:r>
              <a:rPr lang="pt-BR" sz="1000" dirty="0"/>
              <a:t> for </a:t>
            </a:r>
            <a:r>
              <a:rPr lang="pt-BR" sz="1000" dirty="0" err="1"/>
              <a:t>Research</a:t>
            </a:r>
            <a:r>
              <a:rPr lang="pt-BR" sz="1000" dirty="0"/>
              <a:t> </a:t>
            </a:r>
            <a:r>
              <a:rPr lang="pt-BR" sz="1000" dirty="0" err="1"/>
              <a:t>on</a:t>
            </a:r>
            <a:r>
              <a:rPr lang="pt-BR" sz="1000" dirty="0"/>
              <a:t> </a:t>
            </a:r>
            <a:r>
              <a:rPr lang="pt-BR" sz="1000" dirty="0" err="1"/>
              <a:t>Cancer</a:t>
            </a:r>
            <a:r>
              <a:rPr lang="pt-BR" sz="1000" dirty="0"/>
              <a:t>; 2020 [</a:t>
            </a:r>
            <a:r>
              <a:rPr lang="pt-BR" sz="1000" dirty="0" err="1"/>
              <a:t>cited</a:t>
            </a:r>
            <a:r>
              <a:rPr lang="pt-BR" sz="1000" dirty="0"/>
              <a:t> 2021/08/20]. (WHO </a:t>
            </a:r>
            <a:r>
              <a:rPr lang="pt-BR" sz="1000" dirty="0" err="1"/>
              <a:t>classification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</a:t>
            </a:r>
            <a:r>
              <a:rPr lang="pt-BR" sz="1000" dirty="0" err="1"/>
              <a:t>tumours</a:t>
            </a:r>
            <a:r>
              <a:rPr lang="pt-BR" sz="1000" dirty="0"/>
              <a:t> series, 5th ed.; vol. 4). </a:t>
            </a:r>
            <a:r>
              <a:rPr lang="pt-BR" sz="1000" dirty="0" err="1"/>
              <a:t>Available</a:t>
            </a:r>
            <a:r>
              <a:rPr lang="pt-BR" sz="1000" dirty="0"/>
              <a:t> </a:t>
            </a:r>
            <a:r>
              <a:rPr lang="pt-BR" sz="1000" dirty="0" err="1"/>
              <a:t>from</a:t>
            </a:r>
            <a:r>
              <a:rPr lang="pt-BR" sz="1000" dirty="0"/>
              <a:t>: </a:t>
            </a:r>
            <a:r>
              <a:rPr lang="pt-BR" sz="1000" dirty="0">
                <a:hlinkClick r:id="rId4"/>
              </a:rPr>
              <a:t>https://tumourclassification.iarc.who.int/chapters/34</a:t>
            </a:r>
            <a:endParaRPr lang="pt-BR" sz="1000" dirty="0"/>
          </a:p>
          <a:p>
            <a:pPr algn="just"/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Berek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JS, Matias-Guiu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X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Creutzberg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Fotopoulou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Gaffney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Kehoe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Lindemann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Mutch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Concin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N;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Staging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Subcommittee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FIGO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Women's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FIGO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staging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2023.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Int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Gynaecol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Obstet. 2023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Jun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20.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10.1002/ijgo.14923.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Epub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ahead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print. PMID: 37337978.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2700000" scaled="1"/>
            <a:tileRect/>
          </a:gra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62C12F8C-BD0E-F3CC-8325-97754C6EA1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5813" y="2614818"/>
            <a:ext cx="2648492" cy="181926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5" name="Imagem 14" descr="Flor cor de rosa em fundo verde&#10;&#10;Descrição gerada automaticamente">
            <a:extLst>
              <a:ext uri="{FF2B5EF4-FFF2-40B4-BE49-F238E27FC236}">
                <a16:creationId xmlns:a16="http://schemas.microsoft.com/office/drawing/2014/main" id="{63786EF7-D30C-6755-4BC5-A20697A8DC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7641" y="3610847"/>
            <a:ext cx="2642218" cy="82323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462A3D2-50D0-1A9C-C74E-C21843DE3C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4788" y="2623467"/>
            <a:ext cx="2468457" cy="182154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922CB44-0B59-2F22-614A-F52162FFED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343" y="3617733"/>
            <a:ext cx="2472901" cy="82727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8" name="Imagem 17" descr="Tecido com desenho&#10;&#10;Descrição gerada automaticamente com confiança média">
            <a:extLst>
              <a:ext uri="{FF2B5EF4-FFF2-40B4-BE49-F238E27FC236}">
                <a16:creationId xmlns:a16="http://schemas.microsoft.com/office/drawing/2014/main" id="{8FE7214E-08AE-0254-9DC5-6999DB272B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86" y="2624767"/>
            <a:ext cx="2809852" cy="1821539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9" name="Imagem 18" descr="Tecido com flores&#10;&#10;Descrição gerada automaticamente com confiança média">
            <a:extLst>
              <a:ext uri="{FF2B5EF4-FFF2-40B4-BE49-F238E27FC236}">
                <a16:creationId xmlns:a16="http://schemas.microsoft.com/office/drawing/2014/main" id="{2E5A9294-2355-768E-D7C2-D349F9675D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83" y="4434081"/>
            <a:ext cx="2809851" cy="182153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53094D03-B6EF-F395-5BCF-87640FAF55A6}"/>
              </a:ext>
            </a:extLst>
          </p:cNvPr>
          <p:cNvSpPr txBox="1"/>
          <p:nvPr/>
        </p:nvSpPr>
        <p:spPr>
          <a:xfrm>
            <a:off x="776266" y="4301991"/>
            <a:ext cx="281966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2"/>
                </a:solidFill>
              </a:rPr>
              <a:t>(...)</a:t>
            </a:r>
            <a:r>
              <a:rPr lang="pt-BR" b="1" dirty="0"/>
              <a:t> </a:t>
            </a:r>
            <a:r>
              <a:rPr lang="pt-BR" b="1" dirty="0">
                <a:solidFill>
                  <a:schemeClr val="accent2"/>
                </a:solidFill>
              </a:rPr>
              <a:t>ENDOMETRIOIDE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C2AFB4B-3736-B77F-BC18-BA710BB2635D}"/>
              </a:ext>
            </a:extLst>
          </p:cNvPr>
          <p:cNvSpPr txBox="1"/>
          <p:nvPr/>
        </p:nvSpPr>
        <p:spPr>
          <a:xfrm>
            <a:off x="4734787" y="2596982"/>
            <a:ext cx="246845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(...) SEROSO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CDFF9F-ABFC-2053-BF11-AFAC7D931359}"/>
              </a:ext>
            </a:extLst>
          </p:cNvPr>
          <p:cNvSpPr txBox="1"/>
          <p:nvPr/>
        </p:nvSpPr>
        <p:spPr>
          <a:xfrm>
            <a:off x="8352086" y="2596982"/>
            <a:ext cx="264221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(...) CÉLULAS CLARAS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BE16144-DA22-D1E1-2EFF-73AEC8D928A9}"/>
              </a:ext>
            </a:extLst>
          </p:cNvPr>
          <p:cNvSpPr txBox="1"/>
          <p:nvPr/>
        </p:nvSpPr>
        <p:spPr>
          <a:xfrm>
            <a:off x="1756227" y="3502501"/>
            <a:ext cx="83976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6"/>
                </a:solidFill>
              </a:rPr>
              <a:t>G1/G2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793C3CB-1E49-7CA0-19B6-1E2899E753E3}"/>
              </a:ext>
            </a:extLst>
          </p:cNvPr>
          <p:cNvSpPr txBox="1"/>
          <p:nvPr/>
        </p:nvSpPr>
        <p:spPr>
          <a:xfrm>
            <a:off x="1994270" y="4963755"/>
            <a:ext cx="46792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G3</a:t>
            </a:r>
          </a:p>
        </p:txBody>
      </p:sp>
      <p:pic>
        <p:nvPicPr>
          <p:cNvPr id="25" name="Imagem 24" descr="Tecido roxo e azul&#10;&#10;Descrição gerada automaticamente com confiança média">
            <a:extLst>
              <a:ext uri="{FF2B5EF4-FFF2-40B4-BE49-F238E27FC236}">
                <a16:creationId xmlns:a16="http://schemas.microsoft.com/office/drawing/2014/main" id="{665684BA-ED3A-856D-ED6E-18099204D69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343" y="4400282"/>
            <a:ext cx="2481723" cy="184802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B45065C2-B4A3-7618-F19F-E318D0BA92A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086" y="4439718"/>
            <a:ext cx="2642218" cy="181675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6898918A-FFCF-CC71-120C-56398317A484}"/>
              </a:ext>
            </a:extLst>
          </p:cNvPr>
          <p:cNvSpPr txBox="1"/>
          <p:nvPr/>
        </p:nvSpPr>
        <p:spPr>
          <a:xfrm>
            <a:off x="4719638" y="4378312"/>
            <a:ext cx="250247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(...) INDIFERENCIADO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ED0CF4E-D473-EF56-2F47-856CBAA0736E}"/>
              </a:ext>
            </a:extLst>
          </p:cNvPr>
          <p:cNvSpPr txBox="1"/>
          <p:nvPr/>
        </p:nvSpPr>
        <p:spPr>
          <a:xfrm>
            <a:off x="8350257" y="4425893"/>
            <a:ext cx="264587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CARCINOSSARCOMA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3372C52-7756-59AE-34B3-1F2E9E60E3BA}"/>
              </a:ext>
            </a:extLst>
          </p:cNvPr>
          <p:cNvSpPr txBox="1"/>
          <p:nvPr/>
        </p:nvSpPr>
        <p:spPr>
          <a:xfrm>
            <a:off x="766277" y="2700304"/>
            <a:ext cx="2819668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6"/>
                </a:solidFill>
              </a:rPr>
              <a:t>TIPO HISTOLÓGICO NÃO AGRESSIVO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502A038-7C2B-0BC4-BC17-2485530411AB}"/>
              </a:ext>
            </a:extLst>
          </p:cNvPr>
          <p:cNvSpPr txBox="1"/>
          <p:nvPr/>
        </p:nvSpPr>
        <p:spPr>
          <a:xfrm>
            <a:off x="1156326" y="5535702"/>
            <a:ext cx="203956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TIPO HISTOLÓGICO AGRESSIVO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E28F762-0A7D-596F-F0E2-18911049CF1B}"/>
              </a:ext>
            </a:extLst>
          </p:cNvPr>
          <p:cNvSpPr txBox="1"/>
          <p:nvPr/>
        </p:nvSpPr>
        <p:spPr>
          <a:xfrm>
            <a:off x="4947009" y="3302498"/>
            <a:ext cx="203956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TIPO HISTOLÓGICO AGRESSIVO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748FBF3-8E77-264A-AB84-A3C404B6114B}"/>
              </a:ext>
            </a:extLst>
          </p:cNvPr>
          <p:cNvSpPr txBox="1"/>
          <p:nvPr/>
        </p:nvSpPr>
        <p:spPr>
          <a:xfrm>
            <a:off x="4947009" y="5089885"/>
            <a:ext cx="203956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TIPO HISTOLÓGICO AGRESSIVO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201B674-0578-412A-EFFD-28BF6F1D8329}"/>
              </a:ext>
            </a:extLst>
          </p:cNvPr>
          <p:cNvSpPr txBox="1"/>
          <p:nvPr/>
        </p:nvSpPr>
        <p:spPr>
          <a:xfrm>
            <a:off x="8648966" y="3307977"/>
            <a:ext cx="203956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TIPO HISTOLÓGICO AGRESSIVO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F01E6DA-19E7-7CC7-16A4-639452040C9C}"/>
              </a:ext>
            </a:extLst>
          </p:cNvPr>
          <p:cNvSpPr txBox="1"/>
          <p:nvPr/>
        </p:nvSpPr>
        <p:spPr>
          <a:xfrm>
            <a:off x="8648966" y="5089884"/>
            <a:ext cx="203956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TIPO HISTOLÓGICO AGRESSIVO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F67FC41-B563-626E-C2E5-C4B09E0CCBA4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EA149-FEFE-E768-17FA-76876F7A326E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3613348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0F8F4F-5CE4-3CE4-ECA4-D11D5371EA9D}"/>
              </a:ext>
            </a:extLst>
          </p:cNvPr>
          <p:cNvSpPr txBox="1"/>
          <p:nvPr/>
        </p:nvSpPr>
        <p:spPr>
          <a:xfrm>
            <a:off x="383458" y="5752840"/>
            <a:ext cx="108966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Berek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JS, Matias-Guiu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X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Creutzberg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Fotopoulou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Gaffney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Kehoe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Lindemann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Mutch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Concin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N;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Staging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Subcommittee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FIGO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Women's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FIGO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staging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2023.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Int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Gynaecol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Obstet. 2023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Jun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20.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10.1002/ijgo.14923.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Epub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ahead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print. PMID: 37337978.</a:t>
            </a:r>
          </a:p>
          <a:p>
            <a:pPr algn="just"/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Oaknin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A,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Bosse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TJ,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Creutzberg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CL,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Giornelli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Harter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Joly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Lorusso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Marth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Makker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V,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Mirza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MR,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Ledermann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JA, Colombo N; ESMO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Guidelines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Electronic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address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clinicalguidelines@esmo.org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ESMO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Clinical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Practice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Guideline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for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diagnosis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treatment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and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follow-up. Ann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Oncol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2022 Sep;33(9):860-877.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10.1016/j.annonc.2022.05.009.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Epub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2022</a:t>
            </a:r>
          </a:p>
          <a:p>
            <a:pPr algn="just"/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McCluggage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WG,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Bosse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Gilks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CB,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Howitt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BE,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McAlpine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JN, Nucci MR,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Rabban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JT, Singh N,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Talia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KL, Parra-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Herran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C. FIGO 2023 endometrial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cancer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staging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too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much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too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soon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?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J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Gynecol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Cancer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2023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Nov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7:ijgc-2023-004981.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10.1136/ijgc-2023-004981.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ahead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print. PMID: 37935523.</a:t>
            </a:r>
            <a:endParaRPr lang="pt-BR" sz="1000" dirty="0"/>
          </a:p>
          <a:p>
            <a:pPr algn="just"/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Jun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8. PMID: 35690222.</a:t>
            </a:r>
            <a:endParaRPr lang="pt-BR" sz="1000" dirty="0"/>
          </a:p>
          <a:p>
            <a:pPr algn="just"/>
            <a:endParaRPr lang="pt-BR" sz="1000" b="0" i="0" dirty="0">
              <a:solidFill>
                <a:srgbClr val="212121"/>
              </a:solidFill>
              <a:effectLst/>
              <a:latin typeface="system-u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>
            <a:spLocks noChangeAspect="1"/>
          </p:cNvSpPr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802BEA1-8681-EF4B-D27B-1133349698A6}"/>
              </a:ext>
            </a:extLst>
          </p:cNvPr>
          <p:cNvGrpSpPr/>
          <p:nvPr/>
        </p:nvGrpSpPr>
        <p:grpSpPr>
          <a:xfrm>
            <a:off x="245674" y="2460524"/>
            <a:ext cx="4824317" cy="3179587"/>
            <a:chOff x="1829370" y="2591007"/>
            <a:chExt cx="4824317" cy="3179587"/>
          </a:xfrm>
        </p:grpSpPr>
        <p:pic>
          <p:nvPicPr>
            <p:cNvPr id="3" name="Imagem 2" descr="Padrão do plano de fundo&#10;&#10;Descrição gerada automaticamente com confiança média">
              <a:extLst>
                <a:ext uri="{FF2B5EF4-FFF2-40B4-BE49-F238E27FC236}">
                  <a16:creationId xmlns:a16="http://schemas.microsoft.com/office/drawing/2014/main" id="{B91BCF7C-C117-292E-3551-E693593352E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9370" y="2591007"/>
              <a:ext cx="4824317" cy="3172632"/>
            </a:xfrm>
            <a:prstGeom prst="rect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</p:pic>
        <p:sp>
          <p:nvSpPr>
            <p:cNvPr id="5" name="Forma Livre 4">
              <a:extLst>
                <a:ext uri="{FF2B5EF4-FFF2-40B4-BE49-F238E27FC236}">
                  <a16:creationId xmlns:a16="http://schemas.microsoft.com/office/drawing/2014/main" id="{6DC1FD73-1AD4-71E7-704B-95361E876468}"/>
                </a:ext>
              </a:extLst>
            </p:cNvPr>
            <p:cNvSpPr/>
            <p:nvPr/>
          </p:nvSpPr>
          <p:spPr>
            <a:xfrm>
              <a:off x="2325297" y="3914304"/>
              <a:ext cx="4096294" cy="1856290"/>
            </a:xfrm>
            <a:custGeom>
              <a:avLst/>
              <a:gdLst>
                <a:gd name="connsiteX0" fmla="*/ 3657600 w 5508978"/>
                <a:gd name="connsiteY0" fmla="*/ 79022 h 2664178"/>
                <a:gd name="connsiteX1" fmla="*/ 3025422 w 5508978"/>
                <a:gd name="connsiteY1" fmla="*/ 733778 h 2664178"/>
                <a:gd name="connsiteX2" fmla="*/ 2664178 w 5508978"/>
                <a:gd name="connsiteY2" fmla="*/ 1535289 h 2664178"/>
                <a:gd name="connsiteX3" fmla="*/ 0 w 5508978"/>
                <a:gd name="connsiteY3" fmla="*/ 2032000 h 2664178"/>
                <a:gd name="connsiteX4" fmla="*/ 90311 w 5508978"/>
                <a:gd name="connsiteY4" fmla="*/ 2664178 h 2664178"/>
                <a:gd name="connsiteX5" fmla="*/ 5508978 w 5508978"/>
                <a:gd name="connsiteY5" fmla="*/ 2619022 h 2664178"/>
                <a:gd name="connsiteX6" fmla="*/ 5350933 w 5508978"/>
                <a:gd name="connsiteY6" fmla="*/ 1174044 h 2664178"/>
                <a:gd name="connsiteX7" fmla="*/ 4651022 w 5508978"/>
                <a:gd name="connsiteY7" fmla="*/ 0 h 2664178"/>
                <a:gd name="connsiteX8" fmla="*/ 3657600 w 5508978"/>
                <a:gd name="connsiteY8" fmla="*/ 79022 h 266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8978" h="2664178">
                  <a:moveTo>
                    <a:pt x="3657600" y="79022"/>
                  </a:moveTo>
                  <a:lnTo>
                    <a:pt x="3025422" y="733778"/>
                  </a:lnTo>
                  <a:lnTo>
                    <a:pt x="2664178" y="1535289"/>
                  </a:lnTo>
                  <a:lnTo>
                    <a:pt x="0" y="2032000"/>
                  </a:lnTo>
                  <a:lnTo>
                    <a:pt x="90311" y="2664178"/>
                  </a:lnTo>
                  <a:lnTo>
                    <a:pt x="5508978" y="2619022"/>
                  </a:lnTo>
                  <a:lnTo>
                    <a:pt x="5350933" y="1174044"/>
                  </a:lnTo>
                  <a:lnTo>
                    <a:pt x="4651022" y="0"/>
                  </a:lnTo>
                  <a:lnTo>
                    <a:pt x="3657600" y="79022"/>
                  </a:lnTo>
                  <a:close/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7CEC9E59-7BF1-F862-179D-9297EE09665A}"/>
                </a:ext>
              </a:extLst>
            </p:cNvPr>
            <p:cNvSpPr txBox="1"/>
            <p:nvPr/>
          </p:nvSpPr>
          <p:spPr>
            <a:xfrm>
              <a:off x="4611023" y="2990670"/>
              <a:ext cx="1810568" cy="830997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accent2">
                      <a:lumMod val="75000"/>
                    </a:schemeClr>
                  </a:solidFill>
                </a:rPr>
                <a:t>INVASÃO ANGIOLINFÁTICA</a:t>
              </a:r>
            </a:p>
            <a:p>
              <a:pPr algn="ctr"/>
              <a:r>
                <a:rPr lang="pt-BR" sz="1600" b="1" dirty="0">
                  <a:solidFill>
                    <a:schemeClr val="accent2">
                      <a:lumMod val="75000"/>
                    </a:schemeClr>
                  </a:solidFill>
                </a:rPr>
                <a:t>SUBSTANCIAL?</a:t>
              </a: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8181B9D-591A-4967-2675-C4453DA0E5DA}"/>
              </a:ext>
            </a:extLst>
          </p:cNvPr>
          <p:cNvSpPr txBox="1"/>
          <p:nvPr/>
        </p:nvSpPr>
        <p:spPr>
          <a:xfrm>
            <a:off x="5398397" y="2497307"/>
            <a:ext cx="5653425" cy="329320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DEFINIÇÃO E AVALIAÇÃO IMPRECISA ATÉ O MOMENTO:</a:t>
            </a:r>
          </a:p>
          <a:p>
            <a:pPr algn="just"/>
            <a:endParaRPr lang="pt-BR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NÚMERO DE VASOS: 3? 4? 5?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DISTÂNCIA MÍNIMA ENTRE OS FOCOS?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TODOS OS VASOS DEVEM ESTAR NO MESMO BLOCO/CORTE?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AVALIAÇÃO CUMULATIVA EM TODOS OS CORTES/BLOCOS?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REPRODUTIBILIDADE?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EFEITO DA AMOSTRAGEM?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2C507C6-7017-FD38-53DC-DB02E5321EEB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144045-7E07-BD06-F380-F01EE84AF4AE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1332250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4744D5C-D694-8648-507B-4A05A32DF7F2}"/>
              </a:ext>
            </a:extLst>
          </p:cNvPr>
          <p:cNvSpPr txBox="1"/>
          <p:nvPr/>
        </p:nvSpPr>
        <p:spPr>
          <a:xfrm>
            <a:off x="457200" y="6304002"/>
            <a:ext cx="10896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Oaknin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A,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Bosse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TJ,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Creutzberg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CL,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Giornelli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Harter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Joly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Lorusso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Marth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Makker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V,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Mirza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MR,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Ledermann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JA, Colombo N; ESMO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Guidelines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Electronic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address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clinicalguidelines@esmo.org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ESMO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Clinical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Practice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Guideline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for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diagnosis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treatment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and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follow-up. Ann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Oncol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2022 Sep;33(9):860-877.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10.1016/j.annonc.2022.05.009.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Epub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2022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Jun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8. PMID: 35690222.</a:t>
            </a:r>
            <a:endParaRPr lang="pt-BR" sz="10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FF243F5-A874-12DC-336B-71A385185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394" y="2470976"/>
            <a:ext cx="4296630" cy="475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Imagem 13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29BB079D-9B6A-6AC6-89A4-038800EE1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394" y="2972824"/>
            <a:ext cx="4296629" cy="12773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Imagem 14" descr="Texto&#10;&#10;Descrição gerada automaticamente">
            <a:extLst>
              <a:ext uri="{FF2B5EF4-FFF2-40B4-BE49-F238E27FC236}">
                <a16:creationId xmlns:a16="http://schemas.microsoft.com/office/drawing/2014/main" id="{67FF144F-93CF-7B90-580B-AA636E58F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765" y="2470976"/>
            <a:ext cx="4296629" cy="21911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B759778-47A5-DE73-B8BA-4B58DED2D3CA}"/>
              </a:ext>
            </a:extLst>
          </p:cNvPr>
          <p:cNvSpPr txBox="1"/>
          <p:nvPr/>
        </p:nvSpPr>
        <p:spPr>
          <a:xfrm>
            <a:off x="967445" y="4738046"/>
            <a:ext cx="4316949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CLASSIFICAÇÃO MOLECULAR DEVE SER REALIZADA PARA TODOS OS CARCINOMAS DO ENDOMÉTRIO*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FB32443-743F-B995-BEB7-02E1753E671A}"/>
              </a:ext>
            </a:extLst>
          </p:cNvPr>
          <p:cNvSpPr txBox="1"/>
          <p:nvPr/>
        </p:nvSpPr>
        <p:spPr>
          <a:xfrm>
            <a:off x="5364293" y="4328115"/>
            <a:ext cx="5588595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PRIORIZAR EM SITUAÇÕES EM QUE SEU RESULTADO SEJA RELEVANTE NA DECISÃO DA ADJUVÂNCIA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8C1FE8C-A7D3-D8AB-2A74-60D3E12FD55F}"/>
              </a:ext>
            </a:extLst>
          </p:cNvPr>
          <p:cNvSpPr txBox="1"/>
          <p:nvPr/>
        </p:nvSpPr>
        <p:spPr>
          <a:xfrm>
            <a:off x="5364293" y="5028029"/>
            <a:ext cx="5588595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CARCINOMAS DE ALTO GRAU HISTOLÓGICO</a:t>
            </a:r>
          </a:p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ESTADIAMENTO IGUAL OU MAIOR QUE II (FIGO)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E56584A-E751-E7BA-09F3-F632FF332709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06FF89D-3FCD-F57E-DE9C-E41EECB49324}"/>
              </a:ext>
            </a:extLst>
          </p:cNvPr>
          <p:cNvSpPr txBox="1"/>
          <p:nvPr/>
        </p:nvSpPr>
        <p:spPr>
          <a:xfrm>
            <a:off x="2385395" y="5658694"/>
            <a:ext cx="2898999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E PODE SER REALIZADA DE FORMA REFLEXA JÁ NA AMOSTRA INICIAL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C5E531-1214-4079-71F2-8411CAF49C48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1429351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6768DCE-357B-C565-4198-21214C3057EF}"/>
              </a:ext>
            </a:extLst>
          </p:cNvPr>
          <p:cNvSpPr txBox="1"/>
          <p:nvPr/>
        </p:nvSpPr>
        <p:spPr>
          <a:xfrm>
            <a:off x="4941342" y="2663658"/>
            <a:ext cx="6228644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QUATRO </a:t>
            </a:r>
            <a:r>
              <a:rPr lang="pt-BR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CLUSTERS</a:t>
            </a: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/ QUATRO LINHAS NO GRÁFICO PFS</a:t>
            </a:r>
          </a:p>
          <a:p>
            <a:pPr algn="ctr"/>
            <a:endParaRPr lang="pt-BR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COMO REPRODUZIR ESTE RESULTADO COM CUSTO REDUZIDO?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1CCD215-3B78-2D3A-7772-DFA091A5C0F5}"/>
              </a:ext>
            </a:extLst>
          </p:cNvPr>
          <p:cNvSpPr txBox="1"/>
          <p:nvPr/>
        </p:nvSpPr>
        <p:spPr>
          <a:xfrm>
            <a:off x="4894774" y="3755022"/>
            <a:ext cx="3160888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accent4"/>
                </a:solidFill>
              </a:rPr>
              <a:t>MISMATCH REPAIR </a:t>
            </a:r>
            <a:r>
              <a:rPr lang="pt-BR" b="1" dirty="0">
                <a:solidFill>
                  <a:schemeClr val="accent4"/>
                </a:solidFill>
              </a:rPr>
              <a:t>PTN</a:t>
            </a:r>
          </a:p>
          <a:p>
            <a:pPr algn="ctr"/>
            <a:r>
              <a:rPr lang="pt-BR" b="1" dirty="0">
                <a:solidFill>
                  <a:schemeClr val="accent4"/>
                </a:solidFill>
              </a:rPr>
              <a:t>MSH2 / MSH6 / MLH1 / PMS2</a:t>
            </a:r>
          </a:p>
          <a:p>
            <a:pPr algn="ctr"/>
            <a:r>
              <a:rPr lang="pt-BR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IMUNO-HISTOQUÍMICA</a:t>
            </a:r>
            <a:endParaRPr lang="pt-BR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A9D1C8B-677D-F5B8-1F51-3759617BDECA}"/>
              </a:ext>
            </a:extLst>
          </p:cNvPr>
          <p:cNvSpPr txBox="1"/>
          <p:nvPr/>
        </p:nvSpPr>
        <p:spPr>
          <a:xfrm>
            <a:off x="8288495" y="3895303"/>
            <a:ext cx="2881489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PROTEÍNA p53</a:t>
            </a:r>
          </a:p>
          <a:p>
            <a:pPr algn="ctr"/>
            <a:r>
              <a:rPr lang="pt-BR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IMUNO-HISTOQUÍMICA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A210BAF-30E3-24AE-AE3E-45625A12F6BF}"/>
              </a:ext>
            </a:extLst>
          </p:cNvPr>
          <p:cNvSpPr txBox="1"/>
          <p:nvPr/>
        </p:nvSpPr>
        <p:spPr>
          <a:xfrm>
            <a:off x="4894774" y="4856244"/>
            <a:ext cx="6228643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1"/>
                </a:solidFill>
              </a:rPr>
              <a:t>POLE</a:t>
            </a:r>
            <a:endParaRPr lang="pt-BR" b="1" u="sng" dirty="0">
              <a:solidFill>
                <a:schemeClr val="accent1"/>
              </a:solidFill>
            </a:endParaRPr>
          </a:p>
          <a:p>
            <a:pPr algn="ctr"/>
            <a:r>
              <a:rPr lang="pt-BR" b="1" dirty="0">
                <a:solidFill>
                  <a:schemeClr val="accent1"/>
                </a:solidFill>
              </a:rPr>
              <a:t>IDENTIFICAÇÃO DAS VARIANTES PATOLÓGICAS MAIS COMUNS</a:t>
            </a:r>
          </a:p>
          <a:p>
            <a:pPr algn="ctr"/>
            <a:r>
              <a:rPr lang="pt-BR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PCR/SEQUENCIAMENTO DOS </a:t>
            </a:r>
            <a:r>
              <a:rPr lang="pt-BR" b="1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HOT SPOTS (EXONS 9, 10, 13 E 14)</a:t>
            </a:r>
            <a:endParaRPr lang="pt-BR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CaixaDeTexto 6">
            <a:extLst>
              <a:ext uri="{FF2B5EF4-FFF2-40B4-BE49-F238E27FC236}">
                <a16:creationId xmlns:a16="http://schemas.microsoft.com/office/drawing/2014/main" id="{2CD6C6D2-2DAC-C036-A756-20500621E84A}"/>
              </a:ext>
            </a:extLst>
          </p:cNvPr>
          <p:cNvSpPr txBox="1"/>
          <p:nvPr/>
        </p:nvSpPr>
        <p:spPr>
          <a:xfrm>
            <a:off x="457200" y="5920177"/>
            <a:ext cx="108966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dirty="0" err="1"/>
              <a:t>Kommoss</a:t>
            </a:r>
            <a:r>
              <a:rPr lang="pt-BR" sz="1000" dirty="0"/>
              <a:t> </a:t>
            </a:r>
            <a:r>
              <a:rPr lang="pt-BR" sz="1000" dirty="0" err="1"/>
              <a:t>S</a:t>
            </a:r>
            <a:r>
              <a:rPr lang="pt-BR" sz="1000" dirty="0"/>
              <a:t>, </a:t>
            </a:r>
            <a:r>
              <a:rPr lang="pt-BR" sz="1000" dirty="0" err="1"/>
              <a:t>McConechy</a:t>
            </a:r>
            <a:r>
              <a:rPr lang="pt-BR" sz="1000" dirty="0"/>
              <a:t> MK, </a:t>
            </a:r>
            <a:r>
              <a:rPr lang="pt-BR" sz="1000" dirty="0" err="1"/>
              <a:t>Kommoss</a:t>
            </a:r>
            <a:r>
              <a:rPr lang="pt-BR" sz="1000" dirty="0"/>
              <a:t> </a:t>
            </a:r>
            <a:r>
              <a:rPr lang="pt-BR" sz="1000" dirty="0" err="1"/>
              <a:t>F</a:t>
            </a:r>
            <a:r>
              <a:rPr lang="pt-BR" sz="1000" dirty="0"/>
              <a:t>, Leung </a:t>
            </a:r>
            <a:r>
              <a:rPr lang="pt-BR" sz="1000" dirty="0" err="1"/>
              <a:t>S</a:t>
            </a:r>
            <a:r>
              <a:rPr lang="pt-BR" sz="1000" dirty="0"/>
              <a:t>, </a:t>
            </a:r>
            <a:r>
              <a:rPr lang="pt-BR" sz="1000" dirty="0" err="1"/>
              <a:t>Bunz</a:t>
            </a:r>
            <a:r>
              <a:rPr lang="pt-BR" sz="1000" dirty="0"/>
              <a:t> A, </a:t>
            </a:r>
            <a:r>
              <a:rPr lang="pt-BR" sz="1000" dirty="0" err="1"/>
              <a:t>Magrill</a:t>
            </a:r>
            <a:r>
              <a:rPr lang="pt-BR" sz="1000" dirty="0"/>
              <a:t> J, </a:t>
            </a:r>
            <a:r>
              <a:rPr lang="pt-BR" sz="1000" dirty="0" err="1"/>
              <a:t>Britton</a:t>
            </a:r>
            <a:r>
              <a:rPr lang="pt-BR" sz="1000" dirty="0"/>
              <a:t> H, </a:t>
            </a:r>
            <a:r>
              <a:rPr lang="pt-BR" sz="1000" dirty="0" err="1"/>
              <a:t>Kommoss</a:t>
            </a:r>
            <a:r>
              <a:rPr lang="pt-BR" sz="1000" dirty="0"/>
              <a:t> </a:t>
            </a:r>
            <a:r>
              <a:rPr lang="pt-BR" sz="1000" dirty="0" err="1"/>
              <a:t>F</a:t>
            </a:r>
            <a:r>
              <a:rPr lang="pt-BR" sz="1000" dirty="0"/>
              <a:t>, </a:t>
            </a:r>
            <a:r>
              <a:rPr lang="pt-BR" sz="1000" dirty="0" err="1"/>
              <a:t>Grevenkamp</a:t>
            </a:r>
            <a:r>
              <a:rPr lang="pt-BR" sz="1000" dirty="0"/>
              <a:t> </a:t>
            </a:r>
            <a:r>
              <a:rPr lang="pt-BR" sz="1000" dirty="0" err="1"/>
              <a:t>F</a:t>
            </a:r>
            <a:r>
              <a:rPr lang="pt-BR" sz="1000" dirty="0"/>
              <a:t>, </a:t>
            </a:r>
            <a:r>
              <a:rPr lang="pt-BR" sz="1000" dirty="0" err="1"/>
              <a:t>Karnezis</a:t>
            </a:r>
            <a:r>
              <a:rPr lang="pt-BR" sz="1000" dirty="0"/>
              <a:t> A, Yang W, </a:t>
            </a:r>
            <a:r>
              <a:rPr lang="pt-BR" sz="1000" dirty="0" err="1"/>
              <a:t>Lum</a:t>
            </a:r>
            <a:r>
              <a:rPr lang="pt-BR" sz="1000" dirty="0"/>
              <a:t> A, </a:t>
            </a:r>
            <a:r>
              <a:rPr lang="pt-BR" sz="1000" dirty="0" err="1"/>
              <a:t>Krämer</a:t>
            </a:r>
            <a:r>
              <a:rPr lang="pt-BR" sz="1000" dirty="0"/>
              <a:t> </a:t>
            </a:r>
            <a:r>
              <a:rPr lang="pt-BR" sz="1000" dirty="0" err="1"/>
              <a:t>B</a:t>
            </a:r>
            <a:r>
              <a:rPr lang="pt-BR" sz="1000" dirty="0"/>
              <a:t>, </a:t>
            </a:r>
            <a:r>
              <a:rPr lang="pt-BR" sz="1000" dirty="0" err="1"/>
              <a:t>Taran</a:t>
            </a:r>
            <a:r>
              <a:rPr lang="pt-BR" sz="1000" dirty="0"/>
              <a:t> </a:t>
            </a:r>
            <a:r>
              <a:rPr lang="pt-BR" sz="1000" dirty="0" err="1"/>
              <a:t>F</a:t>
            </a:r>
            <a:r>
              <a:rPr lang="pt-BR" sz="1000" dirty="0"/>
              <a:t>, </a:t>
            </a:r>
            <a:r>
              <a:rPr lang="pt-BR" sz="1000" dirty="0" err="1"/>
              <a:t>Staebler</a:t>
            </a:r>
            <a:r>
              <a:rPr lang="pt-BR" sz="1000" dirty="0"/>
              <a:t> A, </a:t>
            </a:r>
            <a:r>
              <a:rPr lang="pt-BR" sz="1000" dirty="0" err="1"/>
              <a:t>Lax</a:t>
            </a:r>
            <a:r>
              <a:rPr lang="pt-BR" sz="1000" dirty="0"/>
              <a:t> </a:t>
            </a:r>
            <a:r>
              <a:rPr lang="pt-BR" sz="1000" dirty="0" err="1"/>
              <a:t>S</a:t>
            </a:r>
            <a:r>
              <a:rPr lang="pt-BR" sz="1000" dirty="0"/>
              <a:t>, </a:t>
            </a:r>
            <a:r>
              <a:rPr lang="pt-BR" sz="1000" dirty="0" err="1"/>
              <a:t>Brucker</a:t>
            </a:r>
            <a:r>
              <a:rPr lang="pt-BR" sz="1000" dirty="0"/>
              <a:t> SY, </a:t>
            </a:r>
            <a:r>
              <a:rPr lang="pt-BR" sz="1000" dirty="0" err="1"/>
              <a:t>Huntsman</a:t>
            </a:r>
            <a:r>
              <a:rPr lang="pt-BR" sz="1000" dirty="0"/>
              <a:t> DG, </a:t>
            </a:r>
            <a:r>
              <a:rPr lang="pt-BR" sz="1000" dirty="0" err="1"/>
              <a:t>Gilks</a:t>
            </a:r>
            <a:r>
              <a:rPr lang="pt-BR" sz="1000" dirty="0"/>
              <a:t> CB, </a:t>
            </a:r>
            <a:r>
              <a:rPr lang="pt-BR" sz="1000" dirty="0" err="1"/>
              <a:t>McAlpine</a:t>
            </a:r>
            <a:r>
              <a:rPr lang="pt-BR" sz="1000" dirty="0"/>
              <a:t> JN, </a:t>
            </a:r>
            <a:r>
              <a:rPr lang="pt-BR" sz="1000" dirty="0" err="1"/>
              <a:t>Talhouk</a:t>
            </a:r>
            <a:r>
              <a:rPr lang="pt-BR" sz="1000" dirty="0"/>
              <a:t> A. Final </a:t>
            </a:r>
            <a:r>
              <a:rPr lang="pt-BR" sz="1000" dirty="0" err="1"/>
              <a:t>validation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</a:t>
            </a:r>
            <a:r>
              <a:rPr lang="pt-BR" sz="1000" dirty="0" err="1"/>
              <a:t>the</a:t>
            </a:r>
            <a:r>
              <a:rPr lang="pt-BR" sz="1000" dirty="0"/>
              <a:t> </a:t>
            </a:r>
            <a:r>
              <a:rPr lang="pt-BR" sz="1000" dirty="0" err="1"/>
              <a:t>ProMisE</a:t>
            </a:r>
            <a:r>
              <a:rPr lang="pt-BR" sz="1000" dirty="0"/>
              <a:t> molecular </a:t>
            </a:r>
            <a:r>
              <a:rPr lang="pt-BR" sz="1000" dirty="0" err="1"/>
              <a:t>classifier</a:t>
            </a:r>
            <a:r>
              <a:rPr lang="pt-BR" sz="1000" dirty="0"/>
              <a:t> for endometrial carcinoma in a </a:t>
            </a:r>
            <a:r>
              <a:rPr lang="pt-BR" sz="1000" dirty="0" err="1"/>
              <a:t>large</a:t>
            </a:r>
            <a:r>
              <a:rPr lang="pt-BR" sz="1000" dirty="0"/>
              <a:t> </a:t>
            </a:r>
            <a:r>
              <a:rPr lang="pt-BR" sz="1000" dirty="0" err="1"/>
              <a:t>population-based</a:t>
            </a:r>
            <a:r>
              <a:rPr lang="pt-BR" sz="1000" dirty="0"/>
              <a:t> case series. Ann </a:t>
            </a:r>
            <a:r>
              <a:rPr lang="pt-BR" sz="1000" dirty="0" err="1"/>
              <a:t>Oncol</a:t>
            </a:r>
            <a:r>
              <a:rPr lang="pt-BR" sz="1000" dirty="0"/>
              <a:t>. 2018 May 1;29(5):1180-1188. </a:t>
            </a:r>
            <a:r>
              <a:rPr lang="pt-BR" sz="1000" dirty="0" err="1"/>
              <a:t>doi</a:t>
            </a:r>
            <a:r>
              <a:rPr lang="pt-BR" sz="1000" dirty="0"/>
              <a:t>: 10.1093/</a:t>
            </a:r>
            <a:r>
              <a:rPr lang="pt-BR" sz="1000" dirty="0" err="1"/>
              <a:t>annonc</a:t>
            </a:r>
            <a:r>
              <a:rPr lang="pt-BR" sz="1000" dirty="0"/>
              <a:t>/mdy058. PMID: 29432521.</a:t>
            </a:r>
          </a:p>
          <a:p>
            <a:pPr algn="just"/>
            <a:r>
              <a:rPr lang="pt-BR" sz="1000" dirty="0" err="1"/>
              <a:t>Talhouk</a:t>
            </a:r>
            <a:r>
              <a:rPr lang="pt-BR" sz="1000" dirty="0"/>
              <a:t> A, </a:t>
            </a:r>
            <a:r>
              <a:rPr lang="pt-BR" sz="1000" dirty="0" err="1"/>
              <a:t>McConechy</a:t>
            </a:r>
            <a:r>
              <a:rPr lang="pt-BR" sz="1000" dirty="0"/>
              <a:t> MK, Leung </a:t>
            </a:r>
            <a:r>
              <a:rPr lang="pt-BR" sz="1000" dirty="0" err="1"/>
              <a:t>S</a:t>
            </a:r>
            <a:r>
              <a:rPr lang="pt-BR" sz="1000" dirty="0"/>
              <a:t>, Yang W, </a:t>
            </a:r>
            <a:r>
              <a:rPr lang="pt-BR" sz="1000" dirty="0" err="1"/>
              <a:t>Lum</a:t>
            </a:r>
            <a:r>
              <a:rPr lang="pt-BR" sz="1000" dirty="0"/>
              <a:t> A, </a:t>
            </a:r>
            <a:r>
              <a:rPr lang="pt-BR" sz="1000" dirty="0" err="1"/>
              <a:t>Senz</a:t>
            </a:r>
            <a:r>
              <a:rPr lang="pt-BR" sz="1000" dirty="0"/>
              <a:t> J, </a:t>
            </a:r>
            <a:r>
              <a:rPr lang="pt-BR" sz="1000" dirty="0" err="1"/>
              <a:t>Boyd</a:t>
            </a:r>
            <a:r>
              <a:rPr lang="pt-BR" sz="1000" dirty="0"/>
              <a:t> N, </a:t>
            </a:r>
            <a:r>
              <a:rPr lang="pt-BR" sz="1000" dirty="0" err="1"/>
              <a:t>Pike</a:t>
            </a:r>
            <a:r>
              <a:rPr lang="pt-BR" sz="1000" dirty="0"/>
              <a:t> J, </a:t>
            </a:r>
            <a:r>
              <a:rPr lang="pt-BR" sz="1000" dirty="0" err="1"/>
              <a:t>Anglesio</a:t>
            </a:r>
            <a:r>
              <a:rPr lang="pt-BR" sz="1000" dirty="0"/>
              <a:t> M, </a:t>
            </a:r>
            <a:r>
              <a:rPr lang="pt-BR" sz="1000" dirty="0" err="1"/>
              <a:t>Kwon</a:t>
            </a:r>
            <a:r>
              <a:rPr lang="pt-BR" sz="1000" dirty="0"/>
              <a:t> JS, </a:t>
            </a:r>
            <a:r>
              <a:rPr lang="pt-BR" sz="1000" dirty="0" err="1"/>
              <a:t>Karnezis</a:t>
            </a:r>
            <a:r>
              <a:rPr lang="pt-BR" sz="1000" dirty="0"/>
              <a:t> AN, </a:t>
            </a:r>
            <a:r>
              <a:rPr lang="pt-BR" sz="1000" dirty="0" err="1"/>
              <a:t>Huntsman</a:t>
            </a:r>
            <a:r>
              <a:rPr lang="pt-BR" sz="1000" dirty="0"/>
              <a:t> DG, </a:t>
            </a:r>
            <a:r>
              <a:rPr lang="pt-BR" sz="1000" dirty="0" err="1"/>
              <a:t>Gilks</a:t>
            </a:r>
            <a:r>
              <a:rPr lang="pt-BR" sz="1000" dirty="0"/>
              <a:t> CB, </a:t>
            </a:r>
            <a:r>
              <a:rPr lang="pt-BR" sz="1000" dirty="0" err="1"/>
              <a:t>McAlpine</a:t>
            </a:r>
            <a:r>
              <a:rPr lang="pt-BR" sz="1000" dirty="0"/>
              <a:t> JN. </a:t>
            </a:r>
            <a:r>
              <a:rPr lang="pt-BR" sz="1000" dirty="0" err="1"/>
              <a:t>Confirmation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</a:t>
            </a:r>
            <a:r>
              <a:rPr lang="pt-BR" sz="1000" dirty="0" err="1"/>
              <a:t>ProMisE</a:t>
            </a:r>
            <a:r>
              <a:rPr lang="pt-BR" sz="1000" dirty="0"/>
              <a:t>: A </a:t>
            </a:r>
            <a:r>
              <a:rPr lang="pt-BR" sz="1000" dirty="0" err="1"/>
              <a:t>simple</a:t>
            </a:r>
            <a:r>
              <a:rPr lang="pt-BR" sz="1000" dirty="0"/>
              <a:t>, </a:t>
            </a:r>
            <a:r>
              <a:rPr lang="pt-BR" sz="1000" dirty="0" err="1"/>
              <a:t>genomic-based</a:t>
            </a:r>
            <a:r>
              <a:rPr lang="pt-BR" sz="1000" dirty="0"/>
              <a:t> </a:t>
            </a:r>
            <a:r>
              <a:rPr lang="pt-BR" sz="1000" dirty="0" err="1"/>
              <a:t>clinical</a:t>
            </a:r>
            <a:r>
              <a:rPr lang="pt-BR" sz="1000" dirty="0"/>
              <a:t> </a:t>
            </a:r>
            <a:r>
              <a:rPr lang="pt-BR" sz="1000" dirty="0" err="1"/>
              <a:t>classifier</a:t>
            </a:r>
            <a:r>
              <a:rPr lang="pt-BR" sz="1000" dirty="0"/>
              <a:t> for endometrial </a:t>
            </a:r>
            <a:r>
              <a:rPr lang="pt-BR" sz="1000" dirty="0" err="1"/>
              <a:t>cancer</a:t>
            </a:r>
            <a:r>
              <a:rPr lang="pt-BR" sz="1000" dirty="0"/>
              <a:t>. </a:t>
            </a:r>
            <a:r>
              <a:rPr lang="pt-BR" sz="1000" dirty="0" err="1"/>
              <a:t>Cancer</a:t>
            </a:r>
            <a:r>
              <a:rPr lang="pt-BR" sz="1000" dirty="0"/>
              <a:t>. 2017 Mar 1;123(5):802-813. </a:t>
            </a:r>
            <a:r>
              <a:rPr lang="pt-BR" sz="1000" dirty="0" err="1"/>
              <a:t>doi</a:t>
            </a:r>
            <a:r>
              <a:rPr lang="pt-BR" sz="1000" dirty="0"/>
              <a:t>: 10.1002/cncr.30496. </a:t>
            </a:r>
            <a:r>
              <a:rPr lang="pt-BR" sz="1000" dirty="0" err="1"/>
              <a:t>Epub</a:t>
            </a:r>
            <a:r>
              <a:rPr lang="pt-BR" sz="1000" dirty="0"/>
              <a:t> 2017 Jan 6. PMID: 28061006.</a:t>
            </a:r>
          </a:p>
        </p:txBody>
      </p:sp>
      <p:pic>
        <p:nvPicPr>
          <p:cNvPr id="25" name="Imagem 24" descr="Diagrama&#10;&#10;Descrição gerada automaticamente">
            <a:extLst>
              <a:ext uri="{FF2B5EF4-FFF2-40B4-BE49-F238E27FC236}">
                <a16:creationId xmlns:a16="http://schemas.microsoft.com/office/drawing/2014/main" id="{82F740E0-FFF1-28E9-73AC-11C4367B2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27" y="2777226"/>
            <a:ext cx="4517473" cy="26360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917C8E7F-0EB9-428F-53F0-DE953F560B6B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86C85-9D22-C529-6954-C343100402E2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323820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sp>
        <p:nvSpPr>
          <p:cNvPr id="22" name="CaixaDeTexto 6">
            <a:extLst>
              <a:ext uri="{FF2B5EF4-FFF2-40B4-BE49-F238E27FC236}">
                <a16:creationId xmlns:a16="http://schemas.microsoft.com/office/drawing/2014/main" id="{D3679399-0C66-618C-882E-67BE375FE00A}"/>
              </a:ext>
            </a:extLst>
          </p:cNvPr>
          <p:cNvSpPr txBox="1"/>
          <p:nvPr/>
        </p:nvSpPr>
        <p:spPr>
          <a:xfrm>
            <a:off x="457200" y="5534561"/>
            <a:ext cx="10896600" cy="1323439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dirty="0" err="1"/>
              <a:t>Cancer</a:t>
            </a:r>
            <a:r>
              <a:rPr lang="pt-BR" sz="1000" dirty="0"/>
              <a:t> </a:t>
            </a:r>
            <a:r>
              <a:rPr lang="pt-BR" sz="1000" dirty="0" err="1"/>
              <a:t>Genome</a:t>
            </a:r>
            <a:r>
              <a:rPr lang="pt-BR" sz="1000" dirty="0"/>
              <a:t> Atlas </a:t>
            </a:r>
            <a:r>
              <a:rPr lang="pt-BR" sz="1000" dirty="0" err="1"/>
              <a:t>Research</a:t>
            </a:r>
            <a:r>
              <a:rPr lang="pt-BR" sz="1000" dirty="0"/>
              <a:t> Network, </a:t>
            </a:r>
            <a:r>
              <a:rPr lang="pt-BR" sz="1000" dirty="0" err="1"/>
              <a:t>Kandoth</a:t>
            </a:r>
            <a:r>
              <a:rPr lang="pt-BR" sz="1000" dirty="0"/>
              <a:t> C, Schultz N, </a:t>
            </a:r>
            <a:r>
              <a:rPr lang="pt-BR" sz="1000" dirty="0" err="1"/>
              <a:t>Cherniack</a:t>
            </a:r>
            <a:r>
              <a:rPr lang="pt-BR" sz="1000" dirty="0"/>
              <a:t> AD, </a:t>
            </a:r>
            <a:r>
              <a:rPr lang="pt-BR" sz="1000" dirty="0" err="1"/>
              <a:t>Akbani</a:t>
            </a:r>
            <a:r>
              <a:rPr lang="pt-BR" sz="1000" dirty="0"/>
              <a:t> </a:t>
            </a:r>
            <a:r>
              <a:rPr lang="pt-BR" sz="1000" dirty="0" err="1"/>
              <a:t>R</a:t>
            </a:r>
            <a:r>
              <a:rPr lang="pt-BR" sz="1000" dirty="0"/>
              <a:t>, Liu </a:t>
            </a:r>
            <a:r>
              <a:rPr lang="pt-BR" sz="1000" dirty="0" err="1"/>
              <a:t>Y</a:t>
            </a:r>
            <a:r>
              <a:rPr lang="pt-BR" sz="1000" dirty="0"/>
              <a:t>, </a:t>
            </a:r>
            <a:r>
              <a:rPr lang="pt-BR" sz="1000" dirty="0" err="1"/>
              <a:t>Shen</a:t>
            </a:r>
            <a:r>
              <a:rPr lang="pt-BR" sz="1000" dirty="0"/>
              <a:t> H, Robertson AG, </a:t>
            </a:r>
            <a:r>
              <a:rPr lang="pt-BR" sz="1000" dirty="0" err="1"/>
              <a:t>Pashtan</a:t>
            </a:r>
            <a:r>
              <a:rPr lang="pt-BR" sz="1000" dirty="0"/>
              <a:t> </a:t>
            </a:r>
            <a:r>
              <a:rPr lang="pt-BR" sz="1000" dirty="0" err="1"/>
              <a:t>I</a:t>
            </a:r>
            <a:r>
              <a:rPr lang="pt-BR" sz="1000" dirty="0"/>
              <a:t>, </a:t>
            </a:r>
            <a:r>
              <a:rPr lang="pt-BR" sz="1000" dirty="0" err="1"/>
              <a:t>Shen</a:t>
            </a:r>
            <a:r>
              <a:rPr lang="pt-BR" sz="1000" dirty="0"/>
              <a:t> </a:t>
            </a:r>
            <a:r>
              <a:rPr lang="pt-BR" sz="1000" dirty="0" err="1"/>
              <a:t>R</a:t>
            </a:r>
            <a:r>
              <a:rPr lang="pt-BR" sz="1000" dirty="0"/>
              <a:t>, Benz CC, </a:t>
            </a:r>
            <a:r>
              <a:rPr lang="pt-BR" sz="1000" dirty="0" err="1"/>
              <a:t>Yau</a:t>
            </a:r>
            <a:r>
              <a:rPr lang="pt-BR" sz="1000" dirty="0"/>
              <a:t> C, </a:t>
            </a:r>
            <a:r>
              <a:rPr lang="pt-BR" sz="1000" dirty="0" err="1"/>
              <a:t>Laird</a:t>
            </a:r>
            <a:r>
              <a:rPr lang="pt-BR" sz="1000" dirty="0"/>
              <a:t> PW, </a:t>
            </a:r>
            <a:r>
              <a:rPr lang="pt-BR" sz="1000" dirty="0" err="1"/>
              <a:t>Ding</a:t>
            </a:r>
            <a:r>
              <a:rPr lang="pt-BR" sz="1000" dirty="0"/>
              <a:t> L, Zhang W, Mills GB, </a:t>
            </a:r>
            <a:r>
              <a:rPr lang="pt-BR" sz="1000" dirty="0" err="1"/>
              <a:t>Kucherlapati</a:t>
            </a:r>
            <a:r>
              <a:rPr lang="pt-BR" sz="1000" dirty="0"/>
              <a:t> </a:t>
            </a:r>
            <a:r>
              <a:rPr lang="pt-BR" sz="1000" dirty="0" err="1"/>
              <a:t>R</a:t>
            </a:r>
            <a:r>
              <a:rPr lang="pt-BR" sz="1000" dirty="0"/>
              <a:t>, </a:t>
            </a:r>
            <a:r>
              <a:rPr lang="pt-BR" sz="1000" dirty="0" err="1"/>
              <a:t>Mardis</a:t>
            </a:r>
            <a:r>
              <a:rPr lang="pt-BR" sz="1000" dirty="0"/>
              <a:t> ER, Levine DA. </a:t>
            </a:r>
            <a:r>
              <a:rPr lang="pt-BR" sz="1000" dirty="0" err="1"/>
              <a:t>Integrated</a:t>
            </a:r>
            <a:r>
              <a:rPr lang="pt-BR" sz="1000" dirty="0"/>
              <a:t> </a:t>
            </a:r>
            <a:r>
              <a:rPr lang="pt-BR" sz="1000" dirty="0" err="1"/>
              <a:t>genomic</a:t>
            </a:r>
            <a:r>
              <a:rPr lang="pt-BR" sz="1000" dirty="0"/>
              <a:t> </a:t>
            </a:r>
            <a:r>
              <a:rPr lang="pt-BR" sz="1000" dirty="0" err="1"/>
              <a:t>characterization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endometrial carcinoma. </a:t>
            </a:r>
            <a:r>
              <a:rPr lang="pt-BR" sz="1000" dirty="0" err="1"/>
              <a:t>Nature</a:t>
            </a:r>
            <a:r>
              <a:rPr lang="pt-BR" sz="1000" dirty="0"/>
              <a:t>. 2013 May 2;497(7447):67-73. </a:t>
            </a:r>
            <a:r>
              <a:rPr lang="pt-BR" sz="1000" dirty="0" err="1"/>
              <a:t>doi</a:t>
            </a:r>
            <a:r>
              <a:rPr lang="pt-BR" sz="1000" dirty="0"/>
              <a:t>: 10.1038/nature12113. </a:t>
            </a:r>
            <a:r>
              <a:rPr lang="pt-BR" sz="1000" dirty="0" err="1"/>
              <a:t>Erratum</a:t>
            </a:r>
            <a:r>
              <a:rPr lang="pt-BR" sz="1000" dirty="0"/>
              <a:t> in: </a:t>
            </a:r>
            <a:r>
              <a:rPr lang="pt-BR" sz="1000" dirty="0" err="1"/>
              <a:t>Nature</a:t>
            </a:r>
            <a:r>
              <a:rPr lang="pt-BR" sz="1000" dirty="0"/>
              <a:t>. 2013 </a:t>
            </a:r>
            <a:r>
              <a:rPr lang="pt-BR" sz="1000" dirty="0" err="1"/>
              <a:t>Aug</a:t>
            </a:r>
            <a:r>
              <a:rPr lang="pt-BR" sz="1000" dirty="0"/>
              <a:t> 8;500(7461):242. PMID: 23636398; PMCID: PMC3704730.</a:t>
            </a:r>
          </a:p>
          <a:p>
            <a:pPr algn="just"/>
            <a:r>
              <a:rPr lang="pt-BR" sz="1000" dirty="0" err="1"/>
              <a:t>Kommoss</a:t>
            </a:r>
            <a:r>
              <a:rPr lang="pt-BR" sz="1000" dirty="0"/>
              <a:t> </a:t>
            </a:r>
            <a:r>
              <a:rPr lang="pt-BR" sz="1000" dirty="0" err="1"/>
              <a:t>S</a:t>
            </a:r>
            <a:r>
              <a:rPr lang="pt-BR" sz="1000" dirty="0"/>
              <a:t>, </a:t>
            </a:r>
            <a:r>
              <a:rPr lang="pt-BR" sz="1000" dirty="0" err="1"/>
              <a:t>McConechy</a:t>
            </a:r>
            <a:r>
              <a:rPr lang="pt-BR" sz="1000" dirty="0"/>
              <a:t> MK, </a:t>
            </a:r>
            <a:r>
              <a:rPr lang="pt-BR" sz="1000" dirty="0" err="1"/>
              <a:t>Kommoss</a:t>
            </a:r>
            <a:r>
              <a:rPr lang="pt-BR" sz="1000" dirty="0"/>
              <a:t> </a:t>
            </a:r>
            <a:r>
              <a:rPr lang="pt-BR" sz="1000" dirty="0" err="1"/>
              <a:t>F</a:t>
            </a:r>
            <a:r>
              <a:rPr lang="pt-BR" sz="1000" dirty="0"/>
              <a:t>, Leung </a:t>
            </a:r>
            <a:r>
              <a:rPr lang="pt-BR" sz="1000" dirty="0" err="1"/>
              <a:t>S</a:t>
            </a:r>
            <a:r>
              <a:rPr lang="pt-BR" sz="1000" dirty="0"/>
              <a:t>, </a:t>
            </a:r>
            <a:r>
              <a:rPr lang="pt-BR" sz="1000" dirty="0" err="1"/>
              <a:t>Bunz</a:t>
            </a:r>
            <a:r>
              <a:rPr lang="pt-BR" sz="1000" dirty="0"/>
              <a:t> A, </a:t>
            </a:r>
            <a:r>
              <a:rPr lang="pt-BR" sz="1000" dirty="0" err="1"/>
              <a:t>Magrill</a:t>
            </a:r>
            <a:r>
              <a:rPr lang="pt-BR" sz="1000" dirty="0"/>
              <a:t> J, </a:t>
            </a:r>
            <a:r>
              <a:rPr lang="pt-BR" sz="1000" dirty="0" err="1"/>
              <a:t>Britton</a:t>
            </a:r>
            <a:r>
              <a:rPr lang="pt-BR" sz="1000" dirty="0"/>
              <a:t> H, </a:t>
            </a:r>
            <a:r>
              <a:rPr lang="pt-BR" sz="1000" dirty="0" err="1"/>
              <a:t>Kommoss</a:t>
            </a:r>
            <a:r>
              <a:rPr lang="pt-BR" sz="1000" dirty="0"/>
              <a:t> </a:t>
            </a:r>
            <a:r>
              <a:rPr lang="pt-BR" sz="1000" dirty="0" err="1"/>
              <a:t>F</a:t>
            </a:r>
            <a:r>
              <a:rPr lang="pt-BR" sz="1000" dirty="0"/>
              <a:t>, </a:t>
            </a:r>
            <a:r>
              <a:rPr lang="pt-BR" sz="1000" dirty="0" err="1"/>
              <a:t>Grevenkamp</a:t>
            </a:r>
            <a:r>
              <a:rPr lang="pt-BR" sz="1000" dirty="0"/>
              <a:t> </a:t>
            </a:r>
            <a:r>
              <a:rPr lang="pt-BR" sz="1000" dirty="0" err="1"/>
              <a:t>F</a:t>
            </a:r>
            <a:r>
              <a:rPr lang="pt-BR" sz="1000" dirty="0"/>
              <a:t>, </a:t>
            </a:r>
            <a:r>
              <a:rPr lang="pt-BR" sz="1000" dirty="0" err="1"/>
              <a:t>Karnezis</a:t>
            </a:r>
            <a:r>
              <a:rPr lang="pt-BR" sz="1000" dirty="0"/>
              <a:t> A, Yang W, </a:t>
            </a:r>
            <a:r>
              <a:rPr lang="pt-BR" sz="1000" dirty="0" err="1"/>
              <a:t>Lum</a:t>
            </a:r>
            <a:r>
              <a:rPr lang="pt-BR" sz="1000" dirty="0"/>
              <a:t> A, </a:t>
            </a:r>
            <a:r>
              <a:rPr lang="pt-BR" sz="1000" dirty="0" err="1"/>
              <a:t>Krämer</a:t>
            </a:r>
            <a:r>
              <a:rPr lang="pt-BR" sz="1000" dirty="0"/>
              <a:t> </a:t>
            </a:r>
            <a:r>
              <a:rPr lang="pt-BR" sz="1000" dirty="0" err="1"/>
              <a:t>B</a:t>
            </a:r>
            <a:r>
              <a:rPr lang="pt-BR" sz="1000" dirty="0"/>
              <a:t>, </a:t>
            </a:r>
            <a:r>
              <a:rPr lang="pt-BR" sz="1000" dirty="0" err="1"/>
              <a:t>Taran</a:t>
            </a:r>
            <a:r>
              <a:rPr lang="pt-BR" sz="1000" dirty="0"/>
              <a:t> </a:t>
            </a:r>
            <a:r>
              <a:rPr lang="pt-BR" sz="1000" dirty="0" err="1"/>
              <a:t>F</a:t>
            </a:r>
            <a:r>
              <a:rPr lang="pt-BR" sz="1000" dirty="0"/>
              <a:t>, </a:t>
            </a:r>
            <a:r>
              <a:rPr lang="pt-BR" sz="1000" dirty="0" err="1"/>
              <a:t>Staebler</a:t>
            </a:r>
            <a:r>
              <a:rPr lang="pt-BR" sz="1000" dirty="0"/>
              <a:t> A, </a:t>
            </a:r>
            <a:r>
              <a:rPr lang="pt-BR" sz="1000" dirty="0" err="1"/>
              <a:t>Lax</a:t>
            </a:r>
            <a:r>
              <a:rPr lang="pt-BR" sz="1000" dirty="0"/>
              <a:t> </a:t>
            </a:r>
            <a:r>
              <a:rPr lang="pt-BR" sz="1000" dirty="0" err="1"/>
              <a:t>S</a:t>
            </a:r>
            <a:r>
              <a:rPr lang="pt-BR" sz="1000" dirty="0"/>
              <a:t>, </a:t>
            </a:r>
            <a:r>
              <a:rPr lang="pt-BR" sz="1000" dirty="0" err="1"/>
              <a:t>Brucker</a:t>
            </a:r>
            <a:r>
              <a:rPr lang="pt-BR" sz="1000" dirty="0"/>
              <a:t> SY, </a:t>
            </a:r>
            <a:r>
              <a:rPr lang="pt-BR" sz="1000" dirty="0" err="1"/>
              <a:t>Huntsman</a:t>
            </a:r>
            <a:r>
              <a:rPr lang="pt-BR" sz="1000" dirty="0"/>
              <a:t> DG, </a:t>
            </a:r>
            <a:r>
              <a:rPr lang="pt-BR" sz="1000" dirty="0" err="1"/>
              <a:t>Gilks</a:t>
            </a:r>
            <a:r>
              <a:rPr lang="pt-BR" sz="1000" dirty="0"/>
              <a:t> CB, </a:t>
            </a:r>
            <a:r>
              <a:rPr lang="pt-BR" sz="1000" dirty="0" err="1"/>
              <a:t>McAlpine</a:t>
            </a:r>
            <a:r>
              <a:rPr lang="pt-BR" sz="1000" dirty="0"/>
              <a:t> JN, </a:t>
            </a:r>
            <a:r>
              <a:rPr lang="pt-BR" sz="1000" dirty="0" err="1"/>
              <a:t>Talhouk</a:t>
            </a:r>
            <a:r>
              <a:rPr lang="pt-BR" sz="1000" dirty="0"/>
              <a:t> A. Final </a:t>
            </a:r>
            <a:r>
              <a:rPr lang="pt-BR" sz="1000" dirty="0" err="1"/>
              <a:t>validation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</a:t>
            </a:r>
            <a:r>
              <a:rPr lang="pt-BR" sz="1000" dirty="0" err="1"/>
              <a:t>the</a:t>
            </a:r>
            <a:r>
              <a:rPr lang="pt-BR" sz="1000" dirty="0"/>
              <a:t> </a:t>
            </a:r>
            <a:r>
              <a:rPr lang="pt-BR" sz="1000" dirty="0" err="1"/>
              <a:t>ProMisE</a:t>
            </a:r>
            <a:r>
              <a:rPr lang="pt-BR" sz="1000" dirty="0"/>
              <a:t> molecular </a:t>
            </a:r>
            <a:r>
              <a:rPr lang="pt-BR" sz="1000" dirty="0" err="1"/>
              <a:t>classifier</a:t>
            </a:r>
            <a:r>
              <a:rPr lang="pt-BR" sz="1000" dirty="0"/>
              <a:t> for endometrial carcinoma in a </a:t>
            </a:r>
            <a:r>
              <a:rPr lang="pt-BR" sz="1000" dirty="0" err="1"/>
              <a:t>large</a:t>
            </a:r>
            <a:r>
              <a:rPr lang="pt-BR" sz="1000" dirty="0"/>
              <a:t> </a:t>
            </a:r>
            <a:r>
              <a:rPr lang="pt-BR" sz="1000" dirty="0" err="1"/>
              <a:t>population-based</a:t>
            </a:r>
            <a:r>
              <a:rPr lang="pt-BR" sz="1000" dirty="0"/>
              <a:t> case series. Ann </a:t>
            </a:r>
            <a:r>
              <a:rPr lang="pt-BR" sz="1000" dirty="0" err="1"/>
              <a:t>Oncol</a:t>
            </a:r>
            <a:r>
              <a:rPr lang="pt-BR" sz="1000" dirty="0"/>
              <a:t>. 2018 May 1;29(5):1180-1188. </a:t>
            </a:r>
            <a:r>
              <a:rPr lang="pt-BR" sz="1000" dirty="0" err="1"/>
              <a:t>doi</a:t>
            </a:r>
            <a:r>
              <a:rPr lang="pt-BR" sz="1000" dirty="0"/>
              <a:t>: 10.1093/</a:t>
            </a:r>
            <a:r>
              <a:rPr lang="pt-BR" sz="1000" dirty="0" err="1"/>
              <a:t>annonc</a:t>
            </a:r>
            <a:r>
              <a:rPr lang="pt-BR" sz="1000" dirty="0"/>
              <a:t>/mdy058. PMID: 29432521.</a:t>
            </a:r>
          </a:p>
          <a:p>
            <a:pPr algn="just"/>
            <a:r>
              <a:rPr lang="pt-BR" sz="1000" dirty="0" err="1"/>
              <a:t>Talhouk</a:t>
            </a:r>
            <a:r>
              <a:rPr lang="pt-BR" sz="1000" dirty="0"/>
              <a:t> A, </a:t>
            </a:r>
            <a:r>
              <a:rPr lang="pt-BR" sz="1000" dirty="0" err="1"/>
              <a:t>McConechy</a:t>
            </a:r>
            <a:r>
              <a:rPr lang="pt-BR" sz="1000" dirty="0"/>
              <a:t> MK, Leung </a:t>
            </a:r>
            <a:r>
              <a:rPr lang="pt-BR" sz="1000" dirty="0" err="1"/>
              <a:t>S</a:t>
            </a:r>
            <a:r>
              <a:rPr lang="pt-BR" sz="1000" dirty="0"/>
              <a:t>, Yang W, </a:t>
            </a:r>
            <a:r>
              <a:rPr lang="pt-BR" sz="1000" dirty="0" err="1"/>
              <a:t>Lum</a:t>
            </a:r>
            <a:r>
              <a:rPr lang="pt-BR" sz="1000" dirty="0"/>
              <a:t> A, </a:t>
            </a:r>
            <a:r>
              <a:rPr lang="pt-BR" sz="1000" dirty="0" err="1"/>
              <a:t>Senz</a:t>
            </a:r>
            <a:r>
              <a:rPr lang="pt-BR" sz="1000" dirty="0"/>
              <a:t> J, </a:t>
            </a:r>
            <a:r>
              <a:rPr lang="pt-BR" sz="1000" dirty="0" err="1"/>
              <a:t>Boyd</a:t>
            </a:r>
            <a:r>
              <a:rPr lang="pt-BR" sz="1000" dirty="0"/>
              <a:t> N, </a:t>
            </a:r>
            <a:r>
              <a:rPr lang="pt-BR" sz="1000" dirty="0" err="1"/>
              <a:t>Pike</a:t>
            </a:r>
            <a:r>
              <a:rPr lang="pt-BR" sz="1000" dirty="0"/>
              <a:t> J, </a:t>
            </a:r>
            <a:r>
              <a:rPr lang="pt-BR" sz="1000" dirty="0" err="1"/>
              <a:t>Anglesio</a:t>
            </a:r>
            <a:r>
              <a:rPr lang="pt-BR" sz="1000" dirty="0"/>
              <a:t> M, </a:t>
            </a:r>
            <a:r>
              <a:rPr lang="pt-BR" sz="1000" dirty="0" err="1"/>
              <a:t>Kwon</a:t>
            </a:r>
            <a:r>
              <a:rPr lang="pt-BR" sz="1000" dirty="0"/>
              <a:t> JS, </a:t>
            </a:r>
            <a:r>
              <a:rPr lang="pt-BR" sz="1000" dirty="0" err="1"/>
              <a:t>Karnezis</a:t>
            </a:r>
            <a:r>
              <a:rPr lang="pt-BR" sz="1000" dirty="0"/>
              <a:t> AN, </a:t>
            </a:r>
            <a:r>
              <a:rPr lang="pt-BR" sz="1000" dirty="0" err="1"/>
              <a:t>Huntsman</a:t>
            </a:r>
            <a:r>
              <a:rPr lang="pt-BR" sz="1000" dirty="0"/>
              <a:t> DG, </a:t>
            </a:r>
            <a:r>
              <a:rPr lang="pt-BR" sz="1000" dirty="0" err="1"/>
              <a:t>Gilks</a:t>
            </a:r>
            <a:r>
              <a:rPr lang="pt-BR" sz="1000" dirty="0"/>
              <a:t> CB, </a:t>
            </a:r>
            <a:r>
              <a:rPr lang="pt-BR" sz="1000" dirty="0" err="1"/>
              <a:t>McAlpine</a:t>
            </a:r>
            <a:r>
              <a:rPr lang="pt-BR" sz="1000" dirty="0"/>
              <a:t> JN. </a:t>
            </a:r>
            <a:r>
              <a:rPr lang="pt-BR" sz="1000" dirty="0" err="1"/>
              <a:t>Confirmation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</a:t>
            </a:r>
            <a:r>
              <a:rPr lang="pt-BR" sz="1000" dirty="0" err="1"/>
              <a:t>ProMisE</a:t>
            </a:r>
            <a:r>
              <a:rPr lang="pt-BR" sz="1000" dirty="0"/>
              <a:t>: A </a:t>
            </a:r>
            <a:r>
              <a:rPr lang="pt-BR" sz="1000" dirty="0" err="1"/>
              <a:t>simple</a:t>
            </a:r>
            <a:r>
              <a:rPr lang="pt-BR" sz="1000" dirty="0"/>
              <a:t>, </a:t>
            </a:r>
            <a:r>
              <a:rPr lang="pt-BR" sz="1000" dirty="0" err="1"/>
              <a:t>genomics-based</a:t>
            </a:r>
            <a:r>
              <a:rPr lang="pt-BR" sz="1000" dirty="0"/>
              <a:t> </a:t>
            </a:r>
            <a:r>
              <a:rPr lang="pt-BR" sz="1000" dirty="0" err="1"/>
              <a:t>clinical</a:t>
            </a:r>
            <a:r>
              <a:rPr lang="pt-BR" sz="1000" dirty="0"/>
              <a:t> </a:t>
            </a:r>
            <a:r>
              <a:rPr lang="pt-BR" sz="1000" dirty="0" err="1"/>
              <a:t>classifier</a:t>
            </a:r>
            <a:r>
              <a:rPr lang="pt-BR" sz="1000" dirty="0"/>
              <a:t> for endometrial </a:t>
            </a:r>
            <a:r>
              <a:rPr lang="pt-BR" sz="1000" dirty="0" err="1"/>
              <a:t>cancer</a:t>
            </a:r>
            <a:r>
              <a:rPr lang="pt-BR" sz="1000" dirty="0"/>
              <a:t>. </a:t>
            </a:r>
            <a:r>
              <a:rPr lang="pt-BR" sz="1000" dirty="0" err="1"/>
              <a:t>Cancer</a:t>
            </a:r>
            <a:r>
              <a:rPr lang="pt-BR" sz="1000" dirty="0"/>
              <a:t>. 2017 Mar 1;123(5):802-813. </a:t>
            </a:r>
            <a:r>
              <a:rPr lang="pt-BR" sz="1000" dirty="0" err="1"/>
              <a:t>doi</a:t>
            </a:r>
            <a:r>
              <a:rPr lang="pt-BR" sz="1000" dirty="0"/>
              <a:t>: 10.1002/cncr.30496. </a:t>
            </a:r>
            <a:r>
              <a:rPr lang="pt-BR" sz="1000" dirty="0" err="1"/>
              <a:t>Epub</a:t>
            </a:r>
            <a:r>
              <a:rPr lang="pt-BR" sz="1000" dirty="0"/>
              <a:t> 2017 Jan 6. PMID: 28061006.</a:t>
            </a:r>
          </a:p>
        </p:txBody>
      </p:sp>
      <p:pic>
        <p:nvPicPr>
          <p:cNvPr id="23" name="Imagem 22" descr="Gráfico&#10;&#10;Descrição gerada automaticamente">
            <a:extLst>
              <a:ext uri="{FF2B5EF4-FFF2-40B4-BE49-F238E27FC236}">
                <a16:creationId xmlns:a16="http://schemas.microsoft.com/office/drawing/2014/main" id="{A53EF11F-0FBB-52B1-4E79-B990D1A1C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2911613"/>
            <a:ext cx="2969704" cy="2556444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" name="Imagem 23" descr="Interface gráfica do usuário, Gráfico de linhas&#10;&#10;Descrição gerada automaticamente">
            <a:extLst>
              <a:ext uri="{FF2B5EF4-FFF2-40B4-BE49-F238E27FC236}">
                <a16:creationId xmlns:a16="http://schemas.microsoft.com/office/drawing/2014/main" id="{8ABCD82B-5086-E876-9B63-327FB2A2C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995" y="2909295"/>
            <a:ext cx="2886904" cy="2557628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5" name="Imagem 24" descr="Gráfico, Gráfico de linhas&#10;&#10;Descrição gerada automaticamente">
            <a:extLst>
              <a:ext uri="{FF2B5EF4-FFF2-40B4-BE49-F238E27FC236}">
                <a16:creationId xmlns:a16="http://schemas.microsoft.com/office/drawing/2014/main" id="{D84A190C-FC5D-7F2A-C7C0-2D96200781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223" y="2908311"/>
            <a:ext cx="3328363" cy="2558611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9F5759F8-1CCB-E93E-6554-7C447070AD6C}"/>
              </a:ext>
            </a:extLst>
          </p:cNvPr>
          <p:cNvSpPr txBox="1"/>
          <p:nvPr/>
        </p:nvSpPr>
        <p:spPr>
          <a:xfrm>
            <a:off x="457527" y="2479204"/>
            <a:ext cx="296970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TCGA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3F0E7AC-B9F9-F0BF-5BF2-532730F97BA1}"/>
              </a:ext>
            </a:extLst>
          </p:cNvPr>
          <p:cNvSpPr txBox="1"/>
          <p:nvPr/>
        </p:nvSpPr>
        <p:spPr>
          <a:xfrm>
            <a:off x="4211706" y="2476360"/>
            <a:ext cx="288690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ProMisE</a:t>
            </a: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(CONFIMAÇÃO)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1DCF26D-BDC6-4755-6474-7BA1FB494DB2}"/>
              </a:ext>
            </a:extLst>
          </p:cNvPr>
          <p:cNvSpPr txBox="1"/>
          <p:nvPr/>
        </p:nvSpPr>
        <p:spPr>
          <a:xfrm>
            <a:off x="7892896" y="2476360"/>
            <a:ext cx="332836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ProMisE</a:t>
            </a: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(VALIDAÇÃO FINAL)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3E92D03-7C93-8AF4-1C07-E9658685CDCA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FDA96-9FB8-49EE-580D-82E0362F1473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2538912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53C83139-2B24-9696-B2BC-C4D3280D8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047875" y="1631439"/>
            <a:ext cx="16287750" cy="4926269"/>
          </a:xfrm>
        </p:spPr>
        <p:txBody>
          <a:bodyPr>
            <a:normAutofit/>
          </a:bodyPr>
          <a:lstStyle/>
          <a:p>
            <a:r>
              <a:rPr lang="pt-BR" dirty="0"/>
              <a:t>Dr. Rafael Calil Salim afirma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4000"/>
              </a:lnSpc>
            </a:pPr>
            <a:endParaRPr lang="pt-BR" sz="5400" dirty="0"/>
          </a:p>
          <a:p>
            <a:pPr>
              <a:lnSpc>
                <a:spcPts val="4000"/>
              </a:lnSpc>
            </a:pPr>
            <a:endParaRPr lang="pt-BR" sz="5400" dirty="0"/>
          </a:p>
          <a:p>
            <a:pPr>
              <a:lnSpc>
                <a:spcPts val="4000"/>
              </a:lnSpc>
            </a:pPr>
            <a:endParaRPr lang="pt-BR" sz="5400" dirty="0"/>
          </a:p>
          <a:p>
            <a:pPr>
              <a:lnSpc>
                <a:spcPts val="4000"/>
              </a:lnSpc>
            </a:pPr>
            <a:endParaRPr lang="pt-BR" sz="54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EF528-619A-2E67-9424-DFB7F56437CD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3592607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sp>
        <p:nvSpPr>
          <p:cNvPr id="22" name="CaixaDeTexto 6">
            <a:extLst>
              <a:ext uri="{FF2B5EF4-FFF2-40B4-BE49-F238E27FC236}">
                <a16:creationId xmlns:a16="http://schemas.microsoft.com/office/drawing/2014/main" id="{D3679399-0C66-618C-882E-67BE375FE00A}"/>
              </a:ext>
            </a:extLst>
          </p:cNvPr>
          <p:cNvSpPr txBox="1"/>
          <p:nvPr/>
        </p:nvSpPr>
        <p:spPr>
          <a:xfrm>
            <a:off x="457200" y="6065141"/>
            <a:ext cx="10896600" cy="86177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dirty="0" err="1"/>
              <a:t>Oaknin</a:t>
            </a:r>
            <a:r>
              <a:rPr lang="pt-BR" sz="1000" dirty="0"/>
              <a:t> A, </a:t>
            </a:r>
            <a:r>
              <a:rPr lang="pt-BR" sz="1000" dirty="0" err="1"/>
              <a:t>Bosse</a:t>
            </a:r>
            <a:r>
              <a:rPr lang="pt-BR" sz="1000" dirty="0"/>
              <a:t> TJ, </a:t>
            </a:r>
            <a:r>
              <a:rPr lang="pt-BR" sz="1000" dirty="0" err="1"/>
              <a:t>Creutzberg</a:t>
            </a:r>
            <a:r>
              <a:rPr lang="pt-BR" sz="1000" dirty="0"/>
              <a:t> CL, </a:t>
            </a:r>
            <a:r>
              <a:rPr lang="pt-BR" sz="1000" dirty="0" err="1"/>
              <a:t>Giornelli</a:t>
            </a:r>
            <a:r>
              <a:rPr lang="pt-BR" sz="1000" dirty="0"/>
              <a:t> </a:t>
            </a:r>
            <a:r>
              <a:rPr lang="pt-BR" sz="1000" dirty="0" err="1"/>
              <a:t>G</a:t>
            </a:r>
            <a:r>
              <a:rPr lang="pt-BR" sz="1000" dirty="0"/>
              <a:t>, </a:t>
            </a:r>
            <a:r>
              <a:rPr lang="pt-BR" sz="1000" dirty="0" err="1"/>
              <a:t>Harter</a:t>
            </a:r>
            <a:r>
              <a:rPr lang="pt-BR" sz="1000" dirty="0"/>
              <a:t> </a:t>
            </a:r>
            <a:r>
              <a:rPr lang="pt-BR" sz="1000" dirty="0" err="1"/>
              <a:t>P</a:t>
            </a:r>
            <a:r>
              <a:rPr lang="pt-BR" sz="1000" dirty="0"/>
              <a:t>, Joly </a:t>
            </a:r>
            <a:r>
              <a:rPr lang="pt-BR" sz="1000" dirty="0" err="1"/>
              <a:t>F</a:t>
            </a:r>
            <a:r>
              <a:rPr lang="pt-BR" sz="1000" dirty="0"/>
              <a:t>, </a:t>
            </a:r>
            <a:r>
              <a:rPr lang="pt-BR" sz="1000" dirty="0" err="1"/>
              <a:t>Lorusso</a:t>
            </a:r>
            <a:r>
              <a:rPr lang="pt-BR" sz="1000" dirty="0"/>
              <a:t> </a:t>
            </a:r>
            <a:r>
              <a:rPr lang="pt-BR" sz="1000" dirty="0" err="1"/>
              <a:t>D</a:t>
            </a:r>
            <a:r>
              <a:rPr lang="pt-BR" sz="1000" dirty="0"/>
              <a:t>, </a:t>
            </a:r>
            <a:r>
              <a:rPr lang="pt-BR" sz="1000" dirty="0" err="1"/>
              <a:t>Marth</a:t>
            </a:r>
            <a:r>
              <a:rPr lang="pt-BR" sz="1000" dirty="0"/>
              <a:t> C, </a:t>
            </a:r>
            <a:r>
              <a:rPr lang="pt-BR" sz="1000" dirty="0" err="1"/>
              <a:t>Makker</a:t>
            </a:r>
            <a:r>
              <a:rPr lang="pt-BR" sz="1000" dirty="0"/>
              <a:t> V, </a:t>
            </a:r>
            <a:r>
              <a:rPr lang="pt-BR" sz="1000" dirty="0" err="1"/>
              <a:t>Mirza</a:t>
            </a:r>
            <a:r>
              <a:rPr lang="pt-BR" sz="1000" dirty="0"/>
              <a:t> MR, </a:t>
            </a:r>
            <a:r>
              <a:rPr lang="pt-BR" sz="1000" dirty="0" err="1"/>
              <a:t>Ledermann</a:t>
            </a:r>
            <a:r>
              <a:rPr lang="pt-BR" sz="1000" dirty="0"/>
              <a:t> JA, Colombo N; ESMO </a:t>
            </a:r>
            <a:r>
              <a:rPr lang="pt-BR" sz="1000" dirty="0" err="1"/>
              <a:t>Guidelines</a:t>
            </a:r>
            <a:r>
              <a:rPr lang="pt-BR" sz="1000" dirty="0"/>
              <a:t> </a:t>
            </a:r>
            <a:r>
              <a:rPr lang="pt-BR" sz="1000" dirty="0" err="1"/>
              <a:t>Committee</a:t>
            </a:r>
            <a:r>
              <a:rPr lang="pt-BR" sz="1000" dirty="0"/>
              <a:t>. </a:t>
            </a:r>
            <a:r>
              <a:rPr lang="pt-BR" sz="1000" dirty="0" err="1"/>
              <a:t>Electronic</a:t>
            </a:r>
            <a:r>
              <a:rPr lang="pt-BR" sz="1000" dirty="0"/>
              <a:t> </a:t>
            </a:r>
            <a:r>
              <a:rPr lang="pt-BR" sz="1000" dirty="0" err="1"/>
              <a:t>address</a:t>
            </a:r>
            <a:r>
              <a:rPr lang="pt-BR" sz="1000" dirty="0"/>
              <a:t>: </a:t>
            </a:r>
            <a:r>
              <a:rPr lang="pt-BR" sz="1000" dirty="0" err="1"/>
              <a:t>clinicalguidelines@esmo.org</a:t>
            </a:r>
            <a:r>
              <a:rPr lang="pt-BR" sz="1000" dirty="0"/>
              <a:t>. Endometrial </a:t>
            </a:r>
            <a:r>
              <a:rPr lang="pt-BR" sz="1000" dirty="0" err="1"/>
              <a:t>cancer</a:t>
            </a:r>
            <a:r>
              <a:rPr lang="pt-BR" sz="1000" dirty="0"/>
              <a:t>: ESMO </a:t>
            </a:r>
            <a:r>
              <a:rPr lang="pt-BR" sz="1000" dirty="0" err="1"/>
              <a:t>Clinical</a:t>
            </a:r>
            <a:r>
              <a:rPr lang="pt-BR" sz="1000" dirty="0"/>
              <a:t> </a:t>
            </a:r>
            <a:r>
              <a:rPr lang="pt-BR" sz="1000" dirty="0" err="1"/>
              <a:t>Practice</a:t>
            </a:r>
            <a:r>
              <a:rPr lang="pt-BR" sz="1000" dirty="0"/>
              <a:t> </a:t>
            </a:r>
            <a:r>
              <a:rPr lang="pt-BR" sz="1000" dirty="0" err="1"/>
              <a:t>Guideline</a:t>
            </a:r>
            <a:r>
              <a:rPr lang="pt-BR" sz="1000" dirty="0"/>
              <a:t> for </a:t>
            </a:r>
            <a:r>
              <a:rPr lang="pt-BR" sz="1000" dirty="0" err="1"/>
              <a:t>diagnosis</a:t>
            </a:r>
            <a:r>
              <a:rPr lang="pt-BR" sz="1000" dirty="0"/>
              <a:t>, </a:t>
            </a:r>
            <a:r>
              <a:rPr lang="pt-BR" sz="1000" dirty="0" err="1"/>
              <a:t>treatment</a:t>
            </a:r>
            <a:r>
              <a:rPr lang="pt-BR" sz="1000" dirty="0"/>
              <a:t> </a:t>
            </a:r>
            <a:r>
              <a:rPr lang="pt-BR" sz="1000" dirty="0" err="1"/>
              <a:t>and</a:t>
            </a:r>
            <a:r>
              <a:rPr lang="pt-BR" sz="1000" dirty="0"/>
              <a:t> follow-up. Ann </a:t>
            </a:r>
            <a:r>
              <a:rPr lang="pt-BR" sz="1000" dirty="0" err="1"/>
              <a:t>Oncol</a:t>
            </a:r>
            <a:r>
              <a:rPr lang="pt-BR" sz="1000" dirty="0"/>
              <a:t>. 2022 </a:t>
            </a:r>
            <a:r>
              <a:rPr lang="pt-BR" sz="1000" dirty="0" err="1"/>
              <a:t>Jun</a:t>
            </a:r>
            <a:r>
              <a:rPr lang="pt-BR" sz="1000" dirty="0"/>
              <a:t> 8:S0923-7534(22)01207-8. </a:t>
            </a:r>
            <a:r>
              <a:rPr lang="pt-BR" sz="1000" dirty="0" err="1"/>
              <a:t>doi</a:t>
            </a:r>
            <a:r>
              <a:rPr lang="pt-BR" sz="1000" dirty="0"/>
              <a:t>: 10.1016/j.annonc.2022.05.009. </a:t>
            </a:r>
            <a:r>
              <a:rPr lang="pt-BR" sz="1000" dirty="0" err="1"/>
              <a:t>Epub</a:t>
            </a:r>
            <a:r>
              <a:rPr lang="pt-BR" sz="1000" dirty="0"/>
              <a:t> </a:t>
            </a:r>
            <a:r>
              <a:rPr lang="pt-BR" sz="1000" dirty="0" err="1"/>
              <a:t>ahead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print. PMID: 35690222.</a:t>
            </a:r>
          </a:p>
          <a:p>
            <a:pPr algn="just"/>
            <a:r>
              <a:rPr lang="pt-BR" sz="1000" dirty="0" err="1"/>
              <a:t>Murali</a:t>
            </a:r>
            <a:r>
              <a:rPr lang="pt-BR" sz="1000" dirty="0"/>
              <a:t> </a:t>
            </a:r>
            <a:r>
              <a:rPr lang="pt-BR" sz="1000" dirty="0" err="1"/>
              <a:t>R</a:t>
            </a:r>
            <a:r>
              <a:rPr lang="pt-BR" sz="1000" dirty="0"/>
              <a:t>, Delair DF, </a:t>
            </a:r>
            <a:r>
              <a:rPr lang="pt-BR" sz="1000" dirty="0" err="1"/>
              <a:t>Bean</a:t>
            </a:r>
            <a:r>
              <a:rPr lang="pt-BR" sz="1000" dirty="0"/>
              <a:t> SM, Abu-</a:t>
            </a:r>
            <a:r>
              <a:rPr lang="pt-BR" sz="1000" dirty="0" err="1"/>
              <a:t>Rustum</a:t>
            </a:r>
            <a:r>
              <a:rPr lang="pt-BR" sz="1000" dirty="0"/>
              <a:t> NR, </a:t>
            </a:r>
            <a:r>
              <a:rPr lang="pt-BR" sz="1000" dirty="0" err="1"/>
              <a:t>Soslow</a:t>
            </a:r>
            <a:r>
              <a:rPr lang="pt-BR" sz="1000" dirty="0"/>
              <a:t> RA. </a:t>
            </a:r>
            <a:r>
              <a:rPr lang="pt-BR" sz="1000" dirty="0" err="1"/>
              <a:t>Evolving</a:t>
            </a:r>
            <a:r>
              <a:rPr lang="pt-BR" sz="1000" dirty="0"/>
              <a:t> Roles </a:t>
            </a:r>
            <a:r>
              <a:rPr lang="pt-BR" sz="1000" dirty="0" err="1"/>
              <a:t>of</a:t>
            </a:r>
            <a:r>
              <a:rPr lang="pt-BR" sz="1000" dirty="0"/>
              <a:t> </a:t>
            </a:r>
            <a:r>
              <a:rPr lang="pt-BR" sz="1000" dirty="0" err="1"/>
              <a:t>Histologic</a:t>
            </a:r>
            <a:r>
              <a:rPr lang="pt-BR" sz="1000" dirty="0"/>
              <a:t> </a:t>
            </a:r>
            <a:r>
              <a:rPr lang="pt-BR" sz="1000" dirty="0" err="1"/>
              <a:t>Evaluation</a:t>
            </a:r>
            <a:r>
              <a:rPr lang="pt-BR" sz="1000" dirty="0"/>
              <a:t> </a:t>
            </a:r>
            <a:r>
              <a:rPr lang="pt-BR" sz="1000" dirty="0" err="1"/>
              <a:t>and</a:t>
            </a:r>
            <a:r>
              <a:rPr lang="pt-BR" sz="1000" dirty="0"/>
              <a:t> Molecular/</a:t>
            </a:r>
            <a:r>
              <a:rPr lang="pt-BR" sz="1000" dirty="0" err="1"/>
              <a:t>Genomic</a:t>
            </a:r>
            <a:r>
              <a:rPr lang="pt-BR" sz="1000" dirty="0"/>
              <a:t> </a:t>
            </a:r>
            <a:r>
              <a:rPr lang="pt-BR" sz="1000" dirty="0" err="1"/>
              <a:t>Profiling</a:t>
            </a:r>
            <a:r>
              <a:rPr lang="pt-BR" sz="1000" dirty="0"/>
              <a:t> in </a:t>
            </a:r>
            <a:r>
              <a:rPr lang="pt-BR" sz="1000" dirty="0" err="1"/>
              <a:t>the</a:t>
            </a:r>
            <a:r>
              <a:rPr lang="pt-BR" sz="1000" dirty="0"/>
              <a:t> Management </a:t>
            </a:r>
            <a:r>
              <a:rPr lang="pt-BR" sz="1000" dirty="0" err="1"/>
              <a:t>of</a:t>
            </a:r>
            <a:r>
              <a:rPr lang="pt-BR" sz="1000" dirty="0"/>
              <a:t> Endometrial </a:t>
            </a:r>
            <a:r>
              <a:rPr lang="pt-BR" sz="1000" dirty="0" err="1"/>
              <a:t>Cancer</a:t>
            </a:r>
            <a:r>
              <a:rPr lang="pt-BR" sz="1000" dirty="0"/>
              <a:t>. J </a:t>
            </a:r>
            <a:r>
              <a:rPr lang="pt-BR" sz="1000" dirty="0" err="1"/>
              <a:t>Natl</a:t>
            </a:r>
            <a:r>
              <a:rPr lang="pt-BR" sz="1000" dirty="0"/>
              <a:t> </a:t>
            </a:r>
            <a:r>
              <a:rPr lang="pt-BR" sz="1000" dirty="0" err="1"/>
              <a:t>Compr</a:t>
            </a:r>
            <a:r>
              <a:rPr lang="pt-BR" sz="1000" dirty="0"/>
              <a:t> </a:t>
            </a:r>
            <a:r>
              <a:rPr lang="pt-BR" sz="1000" dirty="0" err="1"/>
              <a:t>Canc</a:t>
            </a:r>
            <a:r>
              <a:rPr lang="pt-BR" sz="1000" dirty="0"/>
              <a:t> </a:t>
            </a:r>
            <a:r>
              <a:rPr lang="pt-BR" sz="1000" dirty="0" err="1"/>
              <a:t>Netw</a:t>
            </a:r>
            <a:r>
              <a:rPr lang="pt-BR" sz="1000" dirty="0"/>
              <a:t>. 2018 Feb;16(2):201-209. </a:t>
            </a:r>
            <a:r>
              <a:rPr lang="pt-BR" sz="1000" dirty="0" err="1"/>
              <a:t>doi</a:t>
            </a:r>
            <a:r>
              <a:rPr lang="pt-BR" sz="1000" dirty="0"/>
              <a:t>: 10.6004/jnccn.2017.7066. PMID: 29439179; PMCID: PMC6639790.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C132B990-C6CF-6A51-4192-E67B73B5B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862877"/>
            <a:ext cx="5031896" cy="3036221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77A5931-9375-0C20-92C3-E3EC33128062}"/>
              </a:ext>
            </a:extLst>
          </p:cNvPr>
          <p:cNvSpPr txBox="1"/>
          <p:nvPr/>
        </p:nvSpPr>
        <p:spPr>
          <a:xfrm>
            <a:off x="2073056" y="2470395"/>
            <a:ext cx="342761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NCCN</a:t>
            </a:r>
          </a:p>
        </p:txBody>
      </p:sp>
      <p:pic>
        <p:nvPicPr>
          <p:cNvPr id="12" name="Imagem 11" descr="Diagrama&#10;&#10;Descrição gerada automaticamente">
            <a:extLst>
              <a:ext uri="{FF2B5EF4-FFF2-40B4-BE49-F238E27FC236}">
                <a16:creationId xmlns:a16="http://schemas.microsoft.com/office/drawing/2014/main" id="{CAC38C94-9B45-1C69-4388-F1FFFA4BE0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579" y="2862877"/>
            <a:ext cx="4827221" cy="3036221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95EDEAD-EE5F-DCCA-BA01-B8ED5D3C9336}"/>
              </a:ext>
            </a:extLst>
          </p:cNvPr>
          <p:cNvSpPr txBox="1"/>
          <p:nvPr/>
        </p:nvSpPr>
        <p:spPr>
          <a:xfrm>
            <a:off x="6494835" y="2470395"/>
            <a:ext cx="342761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ESMO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42F1AF-A666-5783-36EF-D6664F2F3E1B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74300A-231A-2D2F-5C1D-03E615389CEF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1750928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 descr="Uma imagem contendo mesa, tábua, comida, cachorro&#10;&#10;Descrição gerada automaticamente">
            <a:extLst>
              <a:ext uri="{FF2B5EF4-FFF2-40B4-BE49-F238E27FC236}">
                <a16:creationId xmlns:a16="http://schemas.microsoft.com/office/drawing/2014/main" id="{9AC8871E-2A03-4263-F76B-9A285AA2AA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4528" y="2545101"/>
            <a:ext cx="4952579" cy="3963447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5" name="Imagem 44" descr="Uma imagem contendo pequeno, deitado, urso, coberto&#10;&#10;Descrição gerada automaticamente">
            <a:extLst>
              <a:ext uri="{FF2B5EF4-FFF2-40B4-BE49-F238E27FC236}">
                <a16:creationId xmlns:a16="http://schemas.microsoft.com/office/drawing/2014/main" id="{8DAD29F2-5E9D-89F6-5D89-AA9A1EC66D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985" y="2545101"/>
            <a:ext cx="4952579" cy="3963447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F175512-6242-EAD8-5D3D-B87C17C084A9}"/>
              </a:ext>
            </a:extLst>
          </p:cNvPr>
          <p:cNvSpPr txBox="1"/>
          <p:nvPr/>
        </p:nvSpPr>
        <p:spPr>
          <a:xfrm>
            <a:off x="1596823" y="5922554"/>
            <a:ext cx="316088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EXPRESSÃO NUCLEAR INTACTA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26513B9-7DEC-F0A3-0519-18A1DF1CFFD0}"/>
              </a:ext>
            </a:extLst>
          </p:cNvPr>
          <p:cNvSpPr txBox="1"/>
          <p:nvPr/>
        </p:nvSpPr>
        <p:spPr>
          <a:xfrm>
            <a:off x="6947662" y="5909302"/>
            <a:ext cx="340260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PERDA DA EXPRESSÃO NUCLEAR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8E3F7FC-19CB-6187-8B62-126D5DE640F6}"/>
              </a:ext>
            </a:extLst>
          </p:cNvPr>
          <p:cNvSpPr txBox="1"/>
          <p:nvPr/>
        </p:nvSpPr>
        <p:spPr>
          <a:xfrm>
            <a:off x="4386473" y="4213515"/>
            <a:ext cx="3160888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RESULTADOS “POSITIVO” OU “NEGATIVO” SÃO IMPRECISOS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390FF3C-B2CA-A96E-4C8F-2DA05BAF6F3D}"/>
              </a:ext>
            </a:extLst>
          </p:cNvPr>
          <p:cNvSpPr txBox="1"/>
          <p:nvPr/>
        </p:nvSpPr>
        <p:spPr>
          <a:xfrm>
            <a:off x="4403092" y="2857620"/>
            <a:ext cx="3160888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accent4"/>
                </a:solidFill>
              </a:rPr>
              <a:t>MISMATCH REPAIR </a:t>
            </a:r>
            <a:r>
              <a:rPr lang="pt-BR" b="1" dirty="0">
                <a:solidFill>
                  <a:schemeClr val="accent4"/>
                </a:solidFill>
              </a:rPr>
              <a:t>PTN</a:t>
            </a:r>
            <a:endParaRPr lang="pt-BR" b="1" i="1" dirty="0">
              <a:solidFill>
                <a:schemeClr val="accent4"/>
              </a:solidFill>
            </a:endParaRPr>
          </a:p>
          <a:p>
            <a:pPr algn="ctr"/>
            <a:r>
              <a:rPr lang="pt-BR" b="1" dirty="0">
                <a:solidFill>
                  <a:schemeClr val="accent4"/>
                </a:solidFill>
              </a:rPr>
              <a:t>MSH2 / MSH6 / MLH1 / PMS2</a:t>
            </a:r>
          </a:p>
          <a:p>
            <a:pPr algn="ctr"/>
            <a:r>
              <a:rPr lang="pt-BR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IMUNO-HISTOQUÍMICA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E481A367-F1A1-9F33-7285-903C6CF7652F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72AA7-3953-F654-647B-ECA9A82868E1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BB107-5CED-7151-B956-271591AAAA0E}"/>
              </a:ext>
            </a:extLst>
          </p:cNvPr>
          <p:cNvSpPr txBox="1"/>
          <p:nvPr/>
        </p:nvSpPr>
        <p:spPr>
          <a:xfrm>
            <a:off x="10687575" y="6519106"/>
            <a:ext cx="19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Slide do autor</a:t>
            </a:r>
          </a:p>
        </p:txBody>
      </p:sp>
    </p:spTree>
    <p:extLst>
      <p:ext uri="{BB962C8B-B14F-4D97-AF65-F5344CB8AC3E}">
        <p14:creationId xmlns:p14="http://schemas.microsoft.com/office/powerpoint/2010/main" val="546143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D90C96D-523B-6F9E-2CE4-36AA0760CBE4}"/>
              </a:ext>
            </a:extLst>
          </p:cNvPr>
          <p:cNvGrpSpPr/>
          <p:nvPr/>
        </p:nvGrpSpPr>
        <p:grpSpPr>
          <a:xfrm>
            <a:off x="1298219" y="2739272"/>
            <a:ext cx="10317214" cy="3228204"/>
            <a:chOff x="1107958" y="2147539"/>
            <a:chExt cx="10317214" cy="3228204"/>
          </a:xfrm>
        </p:grpSpPr>
        <p:pic>
          <p:nvPicPr>
            <p:cNvPr id="5" name="Picture 1" descr="Captura de Tela 2020-08-19 às 22.16.10.png">
              <a:extLst>
                <a:ext uri="{FF2B5EF4-FFF2-40B4-BE49-F238E27FC236}">
                  <a16:creationId xmlns:a16="http://schemas.microsoft.com/office/drawing/2014/main" id="{BECC64E0-EF22-A80B-8274-F5EF80224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7958" y="2413961"/>
              <a:ext cx="4090986" cy="2961782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7" name="Picture 1" descr="Captura de Tela 2020-08-19 às 21.48.53.png">
              <a:extLst>
                <a:ext uri="{FF2B5EF4-FFF2-40B4-BE49-F238E27FC236}">
                  <a16:creationId xmlns:a16="http://schemas.microsoft.com/office/drawing/2014/main" id="{2EC808E6-2457-3277-0890-CF57E16A6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3368" y="2407871"/>
              <a:ext cx="4874206" cy="279771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2" name="Picture 1" descr="Captura de Tela 2020-08-19 às 22.59.10.png">
              <a:extLst>
                <a:ext uri="{FF2B5EF4-FFF2-40B4-BE49-F238E27FC236}">
                  <a16:creationId xmlns:a16="http://schemas.microsoft.com/office/drawing/2014/main" id="{80F1C46A-0C5B-8153-C446-6E6AD1CDD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3369" y="3826199"/>
              <a:ext cx="4874205" cy="15368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F6366BBB-7C56-7C32-CF10-4C3DD1093EF1}"/>
                </a:ext>
              </a:extLst>
            </p:cNvPr>
            <p:cNvSpPr txBox="1"/>
            <p:nvPr/>
          </p:nvSpPr>
          <p:spPr>
            <a:xfrm>
              <a:off x="3891863" y="2147539"/>
              <a:ext cx="2881489" cy="646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</a:rPr>
                <a:t>PROTEÍNA p53</a:t>
              </a:r>
            </a:p>
            <a:p>
              <a:pPr algn="ctr"/>
              <a:r>
                <a:rPr lang="pt-BR" b="1" u="sng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IMUNO-HISTOQUÍMICA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B9F246B9-C647-8116-BA50-C81611873442}"/>
                </a:ext>
              </a:extLst>
            </p:cNvPr>
            <p:cNvSpPr txBox="1"/>
            <p:nvPr/>
          </p:nvSpPr>
          <p:spPr>
            <a:xfrm>
              <a:off x="1270626" y="4892097"/>
              <a:ext cx="3160888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u="sng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EXPRESSÃO NORMAL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F876690-C638-6D3C-642F-2D97F7F2717C}"/>
                </a:ext>
              </a:extLst>
            </p:cNvPr>
            <p:cNvSpPr txBox="1"/>
            <p:nvPr/>
          </p:nvSpPr>
          <p:spPr>
            <a:xfrm>
              <a:off x="6458592" y="4892097"/>
              <a:ext cx="3402601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u="sng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EXPRESSÃO ANORMAL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EDDF932-5EFE-D962-F8E8-48417EC19768}"/>
                </a:ext>
              </a:extLst>
            </p:cNvPr>
            <p:cNvSpPr txBox="1"/>
            <p:nvPr/>
          </p:nvSpPr>
          <p:spPr>
            <a:xfrm>
              <a:off x="8264284" y="2850787"/>
              <a:ext cx="3160888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EXPRESSÃO NUCLEAR FORTE &gt; 90% DAS CÉLULAS</a:t>
              </a:r>
            </a:p>
            <a:p>
              <a:pPr algn="ctr"/>
              <a:r>
                <a:rPr lang="pt-BR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AUSÊNCIA DE EXPRESSÃO</a:t>
              </a:r>
            </a:p>
            <a:p>
              <a:pPr algn="ctr"/>
              <a:r>
                <a:rPr lang="pt-BR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EXPRESSÃO CITOPLASMÁTICA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B25E0235-930F-A203-B94E-BED4E41C02E7}"/>
                </a:ext>
              </a:extLst>
            </p:cNvPr>
            <p:cNvSpPr txBox="1"/>
            <p:nvPr/>
          </p:nvSpPr>
          <p:spPr>
            <a:xfrm>
              <a:off x="3772453" y="3327499"/>
              <a:ext cx="3160888" cy="646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RESULTADOS “POSITIVO” OU “NEGATIVO” SÃO IMPRECISOS</a:t>
              </a:r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75EA396-E6BB-98FA-5A02-E6F16C9DDD50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50227C-C860-9FF4-3A8B-624C9DA05D90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4FC471-B6E6-276D-E814-CF37E46566A3}"/>
              </a:ext>
            </a:extLst>
          </p:cNvPr>
          <p:cNvSpPr txBox="1"/>
          <p:nvPr/>
        </p:nvSpPr>
        <p:spPr>
          <a:xfrm>
            <a:off x="10687575" y="6519106"/>
            <a:ext cx="19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Slide do autor</a:t>
            </a:r>
          </a:p>
        </p:txBody>
      </p:sp>
    </p:spTree>
    <p:extLst>
      <p:ext uri="{BB962C8B-B14F-4D97-AF65-F5344CB8AC3E}">
        <p14:creationId xmlns:p14="http://schemas.microsoft.com/office/powerpoint/2010/main" val="3765978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pic>
        <p:nvPicPr>
          <p:cNvPr id="21" name="Imagem 20" descr="Uma imagem contendo tapete&#10;&#10;Descrição gerada automaticamente">
            <a:extLst>
              <a:ext uri="{FF2B5EF4-FFF2-40B4-BE49-F238E27FC236}">
                <a16:creationId xmlns:a16="http://schemas.microsoft.com/office/drawing/2014/main" id="{70B519EA-91E0-C9AD-E342-50238E3C3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384" y="2516015"/>
            <a:ext cx="7558256" cy="3894183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5351A1F9-8342-A0DC-D639-52D4AFA2B5F4}"/>
              </a:ext>
            </a:extLst>
          </p:cNvPr>
          <p:cNvSpPr txBox="1"/>
          <p:nvPr/>
        </p:nvSpPr>
        <p:spPr>
          <a:xfrm>
            <a:off x="457200" y="6495915"/>
            <a:ext cx="10896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Köbel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M,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Ronnett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BM, Singh N,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Soslow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RA,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Gilks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CB,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McCluggage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WG.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Interpretation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P53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Immunohistochemistry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in Endometrial Carcinomas: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Toward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Increased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Reproducibility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Int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Gynecol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Pathol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2019 Jan;38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Suppl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1(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Iss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1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Suppl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1):S123-S131.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10.1097/PGP.0000000000000488. PMID: 29517499; PMCID: PMC6127005.</a:t>
            </a:r>
            <a:endParaRPr lang="pt-BR" sz="10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8316443-6C12-54F3-9788-93D58A5D5C65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FE07A6-8428-30A5-79D9-62D60466E3E0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209626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pic>
        <p:nvPicPr>
          <p:cNvPr id="20" name="Imagem 19" descr="Tabela&#10;&#10;Descrição gerada automaticamente">
            <a:extLst>
              <a:ext uri="{FF2B5EF4-FFF2-40B4-BE49-F238E27FC236}">
                <a16:creationId xmlns:a16="http://schemas.microsoft.com/office/drawing/2014/main" id="{E4AD8137-027E-BFA2-EA58-7984DB43C0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488" y="3178449"/>
            <a:ext cx="6312141" cy="185274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1BE18EC5-4FFE-2B80-1AF4-B30A3C7C3386}"/>
              </a:ext>
            </a:extLst>
          </p:cNvPr>
          <p:cNvSpPr txBox="1"/>
          <p:nvPr/>
        </p:nvSpPr>
        <p:spPr>
          <a:xfrm>
            <a:off x="6884220" y="3178154"/>
            <a:ext cx="4105996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SEQUENCIAMENTO RELATIVAMENTE SIMPLES DE REALIZAR E AVALIAR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8C08BC5-5C34-813F-5764-BDE0884AA23C}"/>
              </a:ext>
            </a:extLst>
          </p:cNvPr>
          <p:cNvSpPr txBox="1"/>
          <p:nvPr/>
        </p:nvSpPr>
        <p:spPr>
          <a:xfrm>
            <a:off x="6884220" y="4113397"/>
            <a:ext cx="4105996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AVALIAÇÃO DOS EXONS 9, 10, 13 E 14 GARANTE A DETECÇÃO DA MAIORIA DAS MUTAÇÕES RELEVANTES</a:t>
            </a:r>
          </a:p>
        </p:txBody>
      </p:sp>
      <p:sp>
        <p:nvSpPr>
          <p:cNvPr id="25" name="CaixaDeTexto 6">
            <a:extLst>
              <a:ext uri="{FF2B5EF4-FFF2-40B4-BE49-F238E27FC236}">
                <a16:creationId xmlns:a16="http://schemas.microsoft.com/office/drawing/2014/main" id="{493036A8-62A7-771B-6221-D944CBF8753E}"/>
              </a:ext>
            </a:extLst>
          </p:cNvPr>
          <p:cNvSpPr txBox="1"/>
          <p:nvPr/>
        </p:nvSpPr>
        <p:spPr>
          <a:xfrm>
            <a:off x="457200" y="6457890"/>
            <a:ext cx="10896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dirty="0" err="1"/>
              <a:t>Imboden</a:t>
            </a:r>
            <a:r>
              <a:rPr lang="pt-BR" sz="1000" dirty="0"/>
              <a:t> </a:t>
            </a:r>
            <a:r>
              <a:rPr lang="pt-BR" sz="1000" dirty="0" err="1"/>
              <a:t>S</a:t>
            </a:r>
            <a:r>
              <a:rPr lang="pt-BR" sz="1000" dirty="0"/>
              <a:t>, </a:t>
            </a:r>
            <a:r>
              <a:rPr lang="pt-BR" sz="1000" dirty="0" err="1"/>
              <a:t>Nastic</a:t>
            </a:r>
            <a:r>
              <a:rPr lang="pt-BR" sz="1000" dirty="0"/>
              <a:t> </a:t>
            </a:r>
            <a:r>
              <a:rPr lang="pt-BR" sz="1000" dirty="0" err="1"/>
              <a:t>D</a:t>
            </a:r>
            <a:r>
              <a:rPr lang="pt-BR" sz="1000" dirty="0"/>
              <a:t>, </a:t>
            </a:r>
            <a:r>
              <a:rPr lang="pt-BR" sz="1000" dirty="0" err="1"/>
              <a:t>Ghaderi</a:t>
            </a:r>
            <a:r>
              <a:rPr lang="pt-BR" sz="1000" dirty="0"/>
              <a:t> M, </a:t>
            </a:r>
            <a:r>
              <a:rPr lang="pt-BR" sz="1000" dirty="0" err="1"/>
              <a:t>Rydberg</a:t>
            </a:r>
            <a:r>
              <a:rPr lang="pt-BR" sz="1000" dirty="0"/>
              <a:t> </a:t>
            </a:r>
            <a:r>
              <a:rPr lang="pt-BR" sz="1000" dirty="0" err="1"/>
              <a:t>F</a:t>
            </a:r>
            <a:r>
              <a:rPr lang="pt-BR" sz="1000" dirty="0"/>
              <a:t>, </a:t>
            </a:r>
            <a:r>
              <a:rPr lang="pt-BR" sz="1000" dirty="0" err="1"/>
              <a:t>Rau</a:t>
            </a:r>
            <a:r>
              <a:rPr lang="pt-BR" sz="1000" dirty="0"/>
              <a:t> TT, Mueller MD, Epstein E, Carlson JW. </a:t>
            </a:r>
            <a:r>
              <a:rPr lang="pt-BR" sz="1000" dirty="0" err="1"/>
              <a:t>Phenotype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POLE-</a:t>
            </a:r>
            <a:r>
              <a:rPr lang="pt-BR" sz="1000" dirty="0" err="1"/>
              <a:t>mutated</a:t>
            </a:r>
            <a:r>
              <a:rPr lang="pt-BR" sz="1000" dirty="0"/>
              <a:t> endometrial </a:t>
            </a:r>
            <a:r>
              <a:rPr lang="pt-BR" sz="1000" dirty="0" err="1"/>
              <a:t>cancer</a:t>
            </a:r>
            <a:r>
              <a:rPr lang="pt-BR" sz="1000" dirty="0"/>
              <a:t>. </a:t>
            </a:r>
            <a:r>
              <a:rPr lang="pt-BR" sz="1000" dirty="0" err="1"/>
              <a:t>PLoS</a:t>
            </a:r>
            <a:r>
              <a:rPr lang="pt-BR" sz="1000" dirty="0"/>
              <a:t> </a:t>
            </a:r>
            <a:r>
              <a:rPr lang="pt-BR" sz="1000" dirty="0" err="1"/>
              <a:t>One</a:t>
            </a:r>
            <a:r>
              <a:rPr lang="pt-BR" sz="1000" dirty="0"/>
              <a:t>. 2019 Mar 27;14(3):e0214318. </a:t>
            </a:r>
            <a:r>
              <a:rPr lang="pt-BR" sz="1000" dirty="0" err="1"/>
              <a:t>doi</a:t>
            </a:r>
            <a:r>
              <a:rPr lang="pt-BR" sz="1000" dirty="0"/>
              <a:t>: 10.1371/journal.pone.0214318. PMID: 30917185; PMCID: PMC6436745.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B8BA574-8EF3-EEAC-406D-82CECFFAF9A3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F4F99-0C2E-2AEB-90A5-6BAD90905BF8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3754056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C08001FA-1C12-59FB-CAF3-6171EE837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283" y="2500632"/>
            <a:ext cx="4473911" cy="1856736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Imagem 11" descr="Texto&#10;&#10;Descrição gerada automaticamente com confiança média">
            <a:extLst>
              <a:ext uri="{FF2B5EF4-FFF2-40B4-BE49-F238E27FC236}">
                <a16:creationId xmlns:a16="http://schemas.microsoft.com/office/drawing/2014/main" id="{9C05C3E9-D2AA-A0AD-1D6D-6AAF8F465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88" y="2541579"/>
            <a:ext cx="4600153" cy="2259505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Imagem 1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394C82CB-5492-AC54-B772-55EA0423D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919" y="4357367"/>
            <a:ext cx="5232106" cy="2126223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AA069D5-CBFD-3DA8-02FF-0D6E5955D07A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EC4F58-E952-215F-29F2-21E03651E80C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2869025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0F8F4F-5CE4-3CE4-ECA4-D11D5371EA9D}"/>
              </a:ext>
            </a:extLst>
          </p:cNvPr>
          <p:cNvSpPr txBox="1"/>
          <p:nvPr/>
        </p:nvSpPr>
        <p:spPr>
          <a:xfrm>
            <a:off x="383458" y="6339860"/>
            <a:ext cx="10896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dirty="0" err="1">
                <a:solidFill>
                  <a:srgbClr val="212121"/>
                </a:solidFill>
                <a:latin typeface="system-ui"/>
              </a:rPr>
              <a:t>N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ational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Health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Institute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(NIH), NCI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dictionary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terms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Disponível em &lt;https://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www.cancer.gov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publications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dictionaries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cancer-terms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search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biomarker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/?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searchMode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=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Begins</a:t>
            </a:r>
            <a:r>
              <a:rPr lang="pt-BR" sz="1000" dirty="0">
                <a:solidFill>
                  <a:srgbClr val="212121"/>
                </a:solidFill>
                <a:latin typeface="system-ui"/>
              </a:rPr>
              <a:t>&gt;. Acesso em 19/05/2024. </a:t>
            </a:r>
          </a:p>
          <a:p>
            <a:pPr algn="just"/>
            <a:r>
              <a:rPr lang="pt-BR" sz="1000" dirty="0" err="1">
                <a:solidFill>
                  <a:srgbClr val="212121"/>
                </a:solidFill>
                <a:latin typeface="system-ui"/>
              </a:rPr>
              <a:t>N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ational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Health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Institute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(NIH), NCI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dictionary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terms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Disponível em &lt;https://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www.cancer.gov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publications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dictionaries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cancer-terms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def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/tumor-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agnostic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-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therapy</a:t>
            </a:r>
            <a:r>
              <a:rPr lang="pt-BR" sz="1000" dirty="0">
                <a:solidFill>
                  <a:srgbClr val="212121"/>
                </a:solidFill>
                <a:latin typeface="system-ui"/>
              </a:rPr>
              <a:t>&gt;. Acesso em 19/05/2024. </a:t>
            </a:r>
            <a:endParaRPr lang="pt-BR" sz="1000" b="0" i="0" dirty="0">
              <a:solidFill>
                <a:srgbClr val="212121"/>
              </a:solidFill>
              <a:effectLst/>
              <a:latin typeface="system-u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9ADC03-0110-ADBF-E742-A97CD3D57C8A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C955018-7B3E-E427-5AAB-5446D1176EA5}"/>
              </a:ext>
            </a:extLst>
          </p:cNvPr>
          <p:cNvSpPr txBox="1"/>
          <p:nvPr/>
        </p:nvSpPr>
        <p:spPr>
          <a:xfrm>
            <a:off x="2037644" y="3333875"/>
            <a:ext cx="8116712" cy="181588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7030A0"/>
                </a:solidFill>
              </a:rPr>
              <a:t>CONCEITOS IMPORTANTES:</a:t>
            </a:r>
          </a:p>
          <a:p>
            <a:pPr algn="just"/>
            <a:endParaRPr lang="pt-BR" sz="1600" b="1" dirty="0">
              <a:solidFill>
                <a:srgbClr val="7030A0"/>
              </a:solidFill>
            </a:endParaRPr>
          </a:p>
          <a:p>
            <a:pPr algn="just"/>
            <a:r>
              <a:rPr lang="pt-BR" sz="1600" b="1" u="sng" dirty="0">
                <a:solidFill>
                  <a:srgbClr val="7030A0"/>
                </a:solidFill>
              </a:rPr>
              <a:t>BIOMARCADORES</a:t>
            </a:r>
            <a:r>
              <a:rPr lang="pt-BR" sz="1600" b="1" dirty="0">
                <a:solidFill>
                  <a:srgbClr val="7030A0"/>
                </a:solidFill>
              </a:rPr>
              <a:t>: MOLÉCULA QUE IDENTIFICA PROCESSOS NORMAIS OU PATOLÓGICOS; PODEM SER PROGNÓSTICOS OU MARCADORES DE RESPOSTA A UM TRATAMENTO ESPECÍFICO</a:t>
            </a:r>
          </a:p>
          <a:p>
            <a:pPr algn="just"/>
            <a:endParaRPr lang="pt-BR" sz="1600" b="1" dirty="0">
              <a:solidFill>
                <a:srgbClr val="7030A0"/>
              </a:solidFill>
            </a:endParaRPr>
          </a:p>
          <a:p>
            <a:pPr algn="just"/>
            <a:r>
              <a:rPr lang="pt-BR" sz="1600" b="1" u="sng" dirty="0">
                <a:solidFill>
                  <a:srgbClr val="7030A0"/>
                </a:solidFill>
              </a:rPr>
              <a:t>TERAPIA TUMOR-AGNÓSTICA</a:t>
            </a:r>
            <a:r>
              <a:rPr lang="pt-BR" sz="1600" b="1" dirty="0">
                <a:solidFill>
                  <a:srgbClr val="7030A0"/>
                </a:solidFill>
              </a:rPr>
              <a:t>: UTILIZA A MESMA DROGA PARA TRATAR TODOS OS TUMORES COM A MESMA ALTERAÇÃO MOLECULAR OU GENÉTICA.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CC52C-53CD-398A-A30E-760B048DA345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1507620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9ADC03-0110-ADBF-E742-A97CD3D57C8A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FADB704E-EDF5-7525-F659-723244C06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032" y="2573311"/>
            <a:ext cx="5268520" cy="96151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0F8F4F-5CE4-3CE4-ECA4-D11D5371EA9D}"/>
              </a:ext>
            </a:extLst>
          </p:cNvPr>
          <p:cNvSpPr txBox="1"/>
          <p:nvPr/>
        </p:nvSpPr>
        <p:spPr>
          <a:xfrm>
            <a:off x="383458" y="6520484"/>
            <a:ext cx="10896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dirty="0" err="1">
                <a:solidFill>
                  <a:srgbClr val="212121"/>
                </a:solidFill>
                <a:latin typeface="system-ui"/>
              </a:rPr>
              <a:t>National</a:t>
            </a:r>
            <a:r>
              <a:rPr lang="pt-BR" sz="10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system-ui"/>
              </a:rPr>
              <a:t>Comprehensive</a:t>
            </a:r>
            <a:r>
              <a:rPr lang="pt-BR" sz="10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system-ui"/>
              </a:rPr>
              <a:t>Cancer</a:t>
            </a:r>
            <a:r>
              <a:rPr lang="pt-BR" sz="1000" dirty="0">
                <a:solidFill>
                  <a:srgbClr val="212121"/>
                </a:solidFill>
                <a:latin typeface="system-ui"/>
              </a:rPr>
              <a:t> Network (NCCN)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NCCN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Guidelines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2024.2. Endometrial Carcinoma. Disponível em &lt;https://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www.nccn.org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professionals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physician_gls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pdf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uterine.pdf</a:t>
            </a:r>
            <a:r>
              <a:rPr lang="pt-BR" sz="1000" dirty="0">
                <a:solidFill>
                  <a:srgbClr val="212121"/>
                </a:solidFill>
                <a:latin typeface="system-ui"/>
              </a:rPr>
              <a:t>&gt;. Acesso em 11/05/2024. </a:t>
            </a:r>
          </a:p>
        </p:txBody>
      </p:sp>
      <p:pic>
        <p:nvPicPr>
          <p:cNvPr id="20" name="Imagem 19" descr="Texto&#10;&#10;Descrição gerada automaticamente">
            <a:extLst>
              <a:ext uri="{FF2B5EF4-FFF2-40B4-BE49-F238E27FC236}">
                <a16:creationId xmlns:a16="http://schemas.microsoft.com/office/drawing/2014/main" id="{9CCD066A-70C7-3725-4DDA-258661B80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818" y="3628183"/>
            <a:ext cx="3707598" cy="138617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1" name="Imagem 20" descr="Tabela&#10;&#10;Descrição gerada automaticamente com confiança baixa">
            <a:extLst>
              <a:ext uri="{FF2B5EF4-FFF2-40B4-BE49-F238E27FC236}">
                <a16:creationId xmlns:a16="http://schemas.microsoft.com/office/drawing/2014/main" id="{6578BF68-428D-64CE-BD3F-9C50BF8726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818" y="2573311"/>
            <a:ext cx="5792150" cy="96151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5" name="Imagem 24" descr="Texto, Carta&#10;&#10;Descrição gerada automaticamente">
            <a:extLst>
              <a:ext uri="{FF2B5EF4-FFF2-40B4-BE49-F238E27FC236}">
                <a16:creationId xmlns:a16="http://schemas.microsoft.com/office/drawing/2014/main" id="{BBCCF10D-B672-0315-5E35-EE13FACE0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8533" y="4058725"/>
            <a:ext cx="3004435" cy="243990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9" name="Imagem 28" descr="Texto&#10;&#10;Descrição gerada automaticamente">
            <a:extLst>
              <a:ext uri="{FF2B5EF4-FFF2-40B4-BE49-F238E27FC236}">
                <a16:creationId xmlns:a16="http://schemas.microsoft.com/office/drawing/2014/main" id="{C4F4E1B4-6580-BC60-A1F1-46D944ABE8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32" y="3624207"/>
            <a:ext cx="5268520" cy="186531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36876E66-F76F-08D2-4ACC-A1D452C0B88C}"/>
              </a:ext>
            </a:extLst>
          </p:cNvPr>
          <p:cNvSpPr txBox="1"/>
          <p:nvPr/>
        </p:nvSpPr>
        <p:spPr>
          <a:xfrm>
            <a:off x="167743" y="5578906"/>
            <a:ext cx="2345637" cy="338554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>
                <a:solidFill>
                  <a:srgbClr val="7030A0"/>
                </a:solidFill>
              </a:rPr>
              <a:t>dMMR</a:t>
            </a:r>
            <a:r>
              <a:rPr lang="pt-BR" sz="1600" b="1" dirty="0">
                <a:solidFill>
                  <a:srgbClr val="7030A0"/>
                </a:solidFill>
              </a:rPr>
              <a:t> / MSI-H / TMB-H*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BDB2C16-4476-D139-2439-88D3A3658A47}"/>
              </a:ext>
            </a:extLst>
          </p:cNvPr>
          <p:cNvSpPr txBox="1"/>
          <p:nvPr/>
        </p:nvSpPr>
        <p:spPr>
          <a:xfrm>
            <a:off x="179032" y="5980705"/>
            <a:ext cx="2345637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* TMB-H É INDICAÇÃO AGNÓSTICA DE </a:t>
            </a:r>
            <a:r>
              <a:rPr lang="pt-BR" sz="1200" b="1" u="sng" dirty="0">
                <a:solidFill>
                  <a:srgbClr val="7030A0"/>
                </a:solidFill>
              </a:rPr>
              <a:t>PEMBROLIZUMAB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571EB73-68C8-A9B6-45FF-B9D858758BA9}"/>
              </a:ext>
            </a:extLst>
          </p:cNvPr>
          <p:cNvSpPr txBox="1"/>
          <p:nvPr/>
        </p:nvSpPr>
        <p:spPr>
          <a:xfrm>
            <a:off x="2728205" y="5585951"/>
            <a:ext cx="2345637" cy="338554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HER2**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B16F836-74A7-A767-6822-FF7A6D05770F}"/>
              </a:ext>
            </a:extLst>
          </p:cNvPr>
          <p:cNvSpPr txBox="1"/>
          <p:nvPr/>
        </p:nvSpPr>
        <p:spPr>
          <a:xfrm>
            <a:off x="8193363" y="5107718"/>
            <a:ext cx="707146" cy="338554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HER2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F3FF626-2ADF-D721-9B7A-14C46B506717}"/>
              </a:ext>
            </a:extLst>
          </p:cNvPr>
          <p:cNvSpPr txBox="1"/>
          <p:nvPr/>
        </p:nvSpPr>
        <p:spPr>
          <a:xfrm>
            <a:off x="8193363" y="5497172"/>
            <a:ext cx="707146" cy="338554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NTRK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E867A8D-7F45-4CCA-8B98-6698C9EEC9DF}"/>
              </a:ext>
            </a:extLst>
          </p:cNvPr>
          <p:cNvSpPr txBox="1"/>
          <p:nvPr/>
        </p:nvSpPr>
        <p:spPr>
          <a:xfrm>
            <a:off x="2728206" y="5976568"/>
            <a:ext cx="2345637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** CARCINOMA SEROSO E CARCINOSSARCOMA</a:t>
            </a:r>
            <a:endParaRPr lang="pt-BR" sz="1200" b="1" u="sng" dirty="0">
              <a:solidFill>
                <a:srgbClr val="7030A0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B9B705F-5F9B-A3F9-A3E1-00333958154C}"/>
              </a:ext>
            </a:extLst>
          </p:cNvPr>
          <p:cNvSpPr txBox="1"/>
          <p:nvPr/>
        </p:nvSpPr>
        <p:spPr>
          <a:xfrm>
            <a:off x="5966213" y="5897006"/>
            <a:ext cx="293429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>
                <a:solidFill>
                  <a:srgbClr val="7030A0"/>
                </a:solidFill>
              </a:rPr>
              <a:t>pMMR</a:t>
            </a:r>
            <a:endParaRPr lang="pt-BR" sz="1600" b="1" dirty="0">
              <a:solidFill>
                <a:srgbClr val="7030A0"/>
              </a:solidFill>
            </a:endParaRPr>
          </a:p>
          <a:p>
            <a:pPr algn="ctr"/>
            <a:r>
              <a:rPr lang="pt-BR" sz="1600" b="1" dirty="0">
                <a:solidFill>
                  <a:srgbClr val="7030A0"/>
                </a:solidFill>
              </a:rPr>
              <a:t>LEVANTINIB/PEMBROLIZUMAB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06493-61E5-F84B-4E39-B39155CC908D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829737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9ADC03-0110-ADBF-E742-A97CD3D57C8A}"/>
              </a:ext>
            </a:extLst>
          </p:cNvPr>
          <p:cNvSpPr txBox="1"/>
          <p:nvPr/>
        </p:nvSpPr>
        <p:spPr>
          <a:xfrm>
            <a:off x="10260770" y="1708242"/>
            <a:ext cx="1716759" cy="58477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BIOMARCADORES AGNÓSTICOS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30F8F4F-5CE4-3CE4-ECA4-D11D5371EA9D}"/>
              </a:ext>
            </a:extLst>
          </p:cNvPr>
          <p:cNvSpPr txBox="1"/>
          <p:nvPr/>
        </p:nvSpPr>
        <p:spPr>
          <a:xfrm>
            <a:off x="383458" y="6520484"/>
            <a:ext cx="10896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dirty="0" err="1">
                <a:solidFill>
                  <a:srgbClr val="212121"/>
                </a:solidFill>
                <a:latin typeface="system-ui"/>
              </a:rPr>
              <a:t>National</a:t>
            </a:r>
            <a:r>
              <a:rPr lang="pt-BR" sz="10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system-ui"/>
              </a:rPr>
              <a:t>Comprehensive</a:t>
            </a:r>
            <a:r>
              <a:rPr lang="pt-BR" sz="10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pt-BR" sz="1000" dirty="0" err="1">
                <a:solidFill>
                  <a:srgbClr val="212121"/>
                </a:solidFill>
                <a:latin typeface="system-ui"/>
              </a:rPr>
              <a:t>Cancer</a:t>
            </a:r>
            <a:r>
              <a:rPr lang="pt-BR" sz="1000" dirty="0">
                <a:solidFill>
                  <a:srgbClr val="212121"/>
                </a:solidFill>
                <a:latin typeface="system-ui"/>
              </a:rPr>
              <a:t> Network (NCCN)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NCCN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Guidelines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2024.2. Endometrial Carcinoma. Disponível em &lt;https://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www.nccn.org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professionals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physician_gls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pdf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/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uterine.pdf</a:t>
            </a:r>
            <a:r>
              <a:rPr lang="pt-BR" sz="1000" dirty="0">
                <a:solidFill>
                  <a:srgbClr val="212121"/>
                </a:solidFill>
                <a:latin typeface="system-ui"/>
              </a:rPr>
              <a:t>&gt;. Acesso em 11/05/2024.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AD6CF6A-0266-4069-EC80-4AFB3B0E02AD}"/>
              </a:ext>
            </a:extLst>
          </p:cNvPr>
          <p:cNvSpPr txBox="1"/>
          <p:nvPr/>
        </p:nvSpPr>
        <p:spPr>
          <a:xfrm>
            <a:off x="214488" y="2733336"/>
            <a:ext cx="5774286" cy="2062103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7030A0"/>
                </a:solidFill>
              </a:rPr>
              <a:t>BIOMARCADORES NECESSÁRIOS PARA INDICAÇÃO DE IMUNOTERAPIA: </a:t>
            </a:r>
          </a:p>
          <a:p>
            <a:pPr algn="just"/>
            <a:endParaRPr lang="pt-BR" sz="1600" b="1" dirty="0">
              <a:solidFill>
                <a:srgbClr val="7030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7030A0"/>
                </a:solidFill>
              </a:rPr>
              <a:t> MUTAÇÕES PATOLÓGICAS DO GENE POLE IDENTIFICADA POR PCR (ALGUMAS TÉCNICAS DISPONÍVEIS)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solidFill>
                <a:srgbClr val="7030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err="1">
                <a:solidFill>
                  <a:srgbClr val="7030A0"/>
                </a:solidFill>
              </a:rPr>
              <a:t>dMMR</a:t>
            </a:r>
            <a:r>
              <a:rPr lang="pt-BR" sz="1600" b="1" dirty="0">
                <a:solidFill>
                  <a:srgbClr val="7030A0"/>
                </a:solidFill>
              </a:rPr>
              <a:t> (MSH2, MSH6, MLH1 E PMS2 POR IMUNO-HISTOQUÍMICA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22BF6C7-D546-B7BC-94DB-EB7407AABA7B}"/>
              </a:ext>
            </a:extLst>
          </p:cNvPr>
          <p:cNvSpPr txBox="1"/>
          <p:nvPr/>
        </p:nvSpPr>
        <p:spPr>
          <a:xfrm>
            <a:off x="6203243" y="2733336"/>
            <a:ext cx="5774286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7030A0"/>
                </a:solidFill>
              </a:rPr>
              <a:t>BIOMARCADORES NECESSÁRIOS PARA INDICAÇÃO DE TRASTUZUMAB:</a:t>
            </a:r>
          </a:p>
          <a:p>
            <a:pPr algn="just"/>
            <a:endParaRPr lang="pt-BR" sz="1600" b="1" dirty="0">
              <a:solidFill>
                <a:srgbClr val="7030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7030A0"/>
                </a:solidFill>
              </a:rPr>
              <a:t>HER2 (ESCORE 3)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solidFill>
                <a:srgbClr val="7030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7030A0"/>
                </a:solidFill>
              </a:rPr>
              <a:t>HER2 (ESCORE 2) E AMPLIFICAÇÃO NA HIBRIDIZAÇÃO </a:t>
            </a:r>
            <a:r>
              <a:rPr lang="pt-BR" sz="1600" b="1" i="1" dirty="0">
                <a:solidFill>
                  <a:srgbClr val="7030A0"/>
                </a:solidFill>
              </a:rPr>
              <a:t>IN SITU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C9E8F7F-95D3-B409-6F14-DBC138F0D465}"/>
              </a:ext>
            </a:extLst>
          </p:cNvPr>
          <p:cNvSpPr txBox="1"/>
          <p:nvPr/>
        </p:nvSpPr>
        <p:spPr>
          <a:xfrm>
            <a:off x="6203243" y="4443377"/>
            <a:ext cx="5774286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7030A0"/>
                </a:solidFill>
              </a:rPr>
              <a:t>BIOMARCADORES NECESSÁRIOS PARA INDICAÇÃO DE TRASTUZUMAB DERUXTECAN:</a:t>
            </a:r>
          </a:p>
          <a:p>
            <a:pPr algn="just"/>
            <a:endParaRPr lang="pt-BR" sz="1600" b="1" dirty="0">
              <a:solidFill>
                <a:srgbClr val="7030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7030A0"/>
                </a:solidFill>
              </a:rPr>
              <a:t>HER2 (ESCORE 3)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solidFill>
                <a:srgbClr val="7030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7030A0"/>
                </a:solidFill>
              </a:rPr>
              <a:t>HER2 (ESCORE 2) - POSSIBILIDADE</a:t>
            </a:r>
            <a:endParaRPr lang="pt-BR" sz="1600" b="1" i="1" dirty="0">
              <a:solidFill>
                <a:srgbClr val="7030A0"/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55886B4-19EC-68B5-0FF1-2B2696CAED25}"/>
              </a:ext>
            </a:extLst>
          </p:cNvPr>
          <p:cNvSpPr txBox="1"/>
          <p:nvPr/>
        </p:nvSpPr>
        <p:spPr>
          <a:xfrm>
            <a:off x="214488" y="5057797"/>
            <a:ext cx="5774270" cy="1207536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>
                <a:solidFill>
                  <a:srgbClr val="7030A0"/>
                </a:solidFill>
              </a:rPr>
              <a:t>NÃO ESQUECER O PAPEL DA TERAPIA HORMONAL: </a:t>
            </a:r>
          </a:p>
          <a:p>
            <a:pPr algn="just"/>
            <a:endParaRPr lang="pt-BR" sz="1200" b="1" dirty="0">
              <a:solidFill>
                <a:srgbClr val="7030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rgbClr val="7030A0"/>
                </a:solidFill>
              </a:rPr>
              <a:t>RECEPTORES DE ESTRÓGENO E PROGESTERONA TAMBÉM DEVEM SER REALIZADOS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200" b="1" dirty="0">
              <a:solidFill>
                <a:srgbClr val="7030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rgbClr val="7030A0"/>
                </a:solidFill>
              </a:rPr>
              <a:t>PODE SER UTILIZADA EM DOENÇA RECORRENTE E/OU METASTÁTICA E DOENÇA INICIAL COM INTENÇÃO DE PRESERVAÇÃO DE FERTILIDADE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254C3-F59E-4236-347B-5509A9B35B50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2712906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612A3D2-6DCA-B65A-7A62-25D2719FB0B8}"/>
              </a:ext>
            </a:extLst>
          </p:cNvPr>
          <p:cNvSpPr txBox="1"/>
          <p:nvPr/>
        </p:nvSpPr>
        <p:spPr>
          <a:xfrm>
            <a:off x="-27110" y="6341327"/>
            <a:ext cx="122462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Buza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N. HER2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Testing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and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Reporting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in Endometrial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Serous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Carcinoma: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Practical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Recommendations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for HER2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Immunohistochemistry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and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Fluorescent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In Situ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Hybridization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: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Proceedings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of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the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ISGyP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Companion Society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Session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at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the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2020 USCAP Annual Meeting.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Int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J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Gynecol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Pathol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. 2021 Jan;40(1):17-23.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doi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: 10.1097/PGP.0000000000000711. PMID: 33290351.</a:t>
            </a:r>
          </a:p>
          <a:p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Buza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N. HER2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Testing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Endometrial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Serous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Carcinoma: Time for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Standardized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Pathology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Practice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to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Meet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Clinical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Demand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Arch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Pathol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Lab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Med. 2021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Jun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1;145(6):687-691.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10.5858/arpa.2020-0207-RA. PMID: 32649220.</a:t>
            </a:r>
            <a:endParaRPr lang="pt-BR" sz="1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C3A8826-3677-55D6-35F9-1756F73C55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5"/>
          <a:stretch/>
        </p:blipFill>
        <p:spPr>
          <a:xfrm>
            <a:off x="273385" y="2549882"/>
            <a:ext cx="3406205" cy="255470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D347E31-2DBF-F77E-FF77-9F3A9414C6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8" r="-1"/>
          <a:stretch/>
        </p:blipFill>
        <p:spPr>
          <a:xfrm>
            <a:off x="4392894" y="2549882"/>
            <a:ext cx="3406205" cy="255470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00728D5-95C1-396D-7DB8-8DEFF8C1C3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8"/>
          <a:stretch/>
        </p:blipFill>
        <p:spPr>
          <a:xfrm>
            <a:off x="8512403" y="2549882"/>
            <a:ext cx="3200575" cy="255470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6208F8E-0F47-DDB4-61D4-728151B80F00}"/>
              </a:ext>
            </a:extLst>
          </p:cNvPr>
          <p:cNvSpPr txBox="1"/>
          <p:nvPr/>
        </p:nvSpPr>
        <p:spPr>
          <a:xfrm>
            <a:off x="329830" y="5154919"/>
            <a:ext cx="3252339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INTENSIDADE MÍNIMA EM QUALQUER PROPORÇÃO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C7D8B39-7069-8089-CCB4-05075D62917C}"/>
              </a:ext>
            </a:extLst>
          </p:cNvPr>
          <p:cNvSpPr txBox="1"/>
          <p:nvPr/>
        </p:nvSpPr>
        <p:spPr>
          <a:xfrm>
            <a:off x="318541" y="5776345"/>
            <a:ext cx="3252339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INTENSIDADE FRACA E COMPLETA </a:t>
            </a:r>
          </a:p>
          <a:p>
            <a:pPr algn="ctr"/>
            <a:r>
              <a:rPr lang="pt-BR" sz="1600" b="1" dirty="0">
                <a:solidFill>
                  <a:srgbClr val="7030A0"/>
                </a:solidFill>
              </a:rPr>
              <a:t>&lt; 10% DAS CÉLULAS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DDABBDF-43CE-02CF-42DA-98AACC48FE00}"/>
              </a:ext>
            </a:extLst>
          </p:cNvPr>
          <p:cNvSpPr txBox="1"/>
          <p:nvPr/>
        </p:nvSpPr>
        <p:spPr>
          <a:xfrm>
            <a:off x="870668" y="2676214"/>
            <a:ext cx="2057771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HER2 NEGATIVO (ESCORE 1)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68C1292-3E83-C849-C8A7-064ED06D5546}"/>
              </a:ext>
            </a:extLst>
          </p:cNvPr>
          <p:cNvSpPr txBox="1"/>
          <p:nvPr/>
        </p:nvSpPr>
        <p:spPr>
          <a:xfrm>
            <a:off x="5009639" y="2669961"/>
            <a:ext cx="217271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HER2 DUVIDOSO (ESCORE 2)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17FF389-B1A6-90D3-3D0F-EE7E8073EACF}"/>
              </a:ext>
            </a:extLst>
          </p:cNvPr>
          <p:cNvSpPr txBox="1"/>
          <p:nvPr/>
        </p:nvSpPr>
        <p:spPr>
          <a:xfrm>
            <a:off x="9026333" y="2669961"/>
            <a:ext cx="217271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HER 2 POSITIVO (ESCORE 3)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CFA702B-AA46-5F8A-3CD8-84747ECC6E57}"/>
              </a:ext>
            </a:extLst>
          </p:cNvPr>
          <p:cNvSpPr txBox="1"/>
          <p:nvPr/>
        </p:nvSpPr>
        <p:spPr>
          <a:xfrm>
            <a:off x="4469829" y="5159600"/>
            <a:ext cx="3252339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INTENSIDADE FORTE, COMPLETA / BASOLATERAL &lt; 30% DAS CÉLULAS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34A2DC2-C2EE-8181-2044-6D70230949AD}"/>
              </a:ext>
            </a:extLst>
          </p:cNvPr>
          <p:cNvSpPr txBox="1"/>
          <p:nvPr/>
        </p:nvSpPr>
        <p:spPr>
          <a:xfrm>
            <a:off x="4469828" y="5785766"/>
            <a:ext cx="3252339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INTENSIDADE FRACA OU MODERADA; &gt; 10% DAS CÉLULAS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F912827-198A-9B2E-F92B-62984166ED88}"/>
              </a:ext>
            </a:extLst>
          </p:cNvPr>
          <p:cNvSpPr txBox="1"/>
          <p:nvPr/>
        </p:nvSpPr>
        <p:spPr>
          <a:xfrm>
            <a:off x="8568848" y="5153793"/>
            <a:ext cx="310386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INTENSIDADE FORTE, COMPLETA / BASOLATERAL &gt; 30% DAS CÉLULAS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E232250-AB95-C4EB-F8AF-9E3BA15ACCA3}"/>
              </a:ext>
            </a:extLst>
          </p:cNvPr>
          <p:cNvSpPr txBox="1"/>
          <p:nvPr/>
        </p:nvSpPr>
        <p:spPr>
          <a:xfrm>
            <a:off x="10260770" y="1584063"/>
            <a:ext cx="1716759" cy="830997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PROBLEMAS NA AVALIAÇÃO DO HER2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C5E29-FDE8-0063-6063-BA69D6A0690D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247512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000" dirty="0"/>
              <a:t>A </a:t>
            </a:r>
            <a:r>
              <a:rPr lang="pt-BR" sz="3600" dirty="0"/>
              <a:t>JORNADA</a:t>
            </a:r>
            <a:r>
              <a:rPr lang="pt-BR" sz="4000" dirty="0"/>
              <a:t> DA PACIENTE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53B0451-4F6D-7D03-8823-7571B5766E77}"/>
              </a:ext>
            </a:extLst>
          </p:cNvPr>
          <p:cNvSpPr txBox="1"/>
          <p:nvPr/>
        </p:nvSpPr>
        <p:spPr>
          <a:xfrm>
            <a:off x="457200" y="6631383"/>
            <a:ext cx="108966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Giunti</a:t>
            </a:r>
            <a:r>
              <a:rPr lang="pt-BR" sz="1000" dirty="0">
                <a:latin typeface="Calibri" panose="020F0502020204030204" pitchFamily="34" charset="0"/>
                <a:cs typeface="Calibri" panose="020F0502020204030204" pitchFamily="34" charset="0"/>
              </a:rPr>
              <a:t>, Guido. (2018). 3MD for </a:t>
            </a:r>
            <a:r>
              <a:rPr lang="pt-B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Chronic</a:t>
            </a:r>
            <a:r>
              <a:rPr lang="pt-B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pt-BR" sz="1000" dirty="0">
                <a:latin typeface="Calibri" panose="020F0502020204030204" pitchFamily="34" charset="0"/>
                <a:cs typeface="Calibri" panose="020F0502020204030204" pitchFamily="34" charset="0"/>
              </a:rPr>
              <a:t>: a model for </a:t>
            </a:r>
            <a:r>
              <a:rPr lang="pt-B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motivational</a:t>
            </a:r>
            <a:r>
              <a:rPr lang="pt-B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mHealth</a:t>
            </a:r>
            <a:r>
              <a:rPr lang="pt-BR" sz="1000" dirty="0">
                <a:latin typeface="Calibri" panose="020F0502020204030204" pitchFamily="34" charset="0"/>
                <a:cs typeface="Calibri" panose="020F0502020204030204" pitchFamily="34" charset="0"/>
              </a:rPr>
              <a:t> design. </a:t>
            </a:r>
            <a:endParaRPr lang="pt-BR" sz="1000" i="0" dirty="0">
              <a:effectLst/>
              <a:latin typeface="system-ui"/>
            </a:endParaRPr>
          </a:p>
        </p:txBody>
      </p:sp>
      <p:pic>
        <p:nvPicPr>
          <p:cNvPr id="10" name="Imagem 9" descr="Uma imagem contendo Diagrama&#10;&#10;Descrição gerada automaticamente">
            <a:extLst>
              <a:ext uri="{FF2B5EF4-FFF2-40B4-BE49-F238E27FC236}">
                <a16:creationId xmlns:a16="http://schemas.microsoft.com/office/drawing/2014/main" id="{F03BD87D-8FB4-9428-C0C8-12AF32929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411" y="1558482"/>
            <a:ext cx="9014178" cy="49418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9039F78-6407-4883-C0BE-B39FDFFED54C}"/>
              </a:ext>
            </a:extLst>
          </p:cNvPr>
          <p:cNvSpPr/>
          <p:nvPr/>
        </p:nvSpPr>
        <p:spPr>
          <a:xfrm>
            <a:off x="3160889" y="2551288"/>
            <a:ext cx="925689" cy="1298223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9CC83BD-393E-B63F-A658-1FAA8A065976}"/>
              </a:ext>
            </a:extLst>
          </p:cNvPr>
          <p:cNvSpPr/>
          <p:nvPr/>
        </p:nvSpPr>
        <p:spPr>
          <a:xfrm>
            <a:off x="4294694" y="5384800"/>
            <a:ext cx="925689" cy="100189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88ECCB4E-DBB5-BA6D-5CF4-7F9A6F89E72A}"/>
              </a:ext>
            </a:extLst>
          </p:cNvPr>
          <p:cNvCxnSpPr>
            <a:endCxn id="12" idx="0"/>
          </p:cNvCxnSpPr>
          <p:nvPr/>
        </p:nvCxnSpPr>
        <p:spPr>
          <a:xfrm>
            <a:off x="3623733" y="3849511"/>
            <a:ext cx="1133806" cy="153528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B9B885E-9478-4D0C-B850-CA97FDE1EC03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2484019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IMPACTOS NA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9A5B1EE-9FA0-AE93-60F3-1C8F1E2CF849}"/>
              </a:ext>
            </a:extLst>
          </p:cNvPr>
          <p:cNvSpPr txBox="1"/>
          <p:nvPr/>
        </p:nvSpPr>
        <p:spPr>
          <a:xfrm>
            <a:off x="214488" y="1739022"/>
            <a:ext cx="294150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COMPARTIMENTOS ANATÔMICOS / ESTADIAMENTO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4B4F75-3718-3C24-EDBF-7327402DFB73}"/>
              </a:ext>
            </a:extLst>
          </p:cNvPr>
          <p:cNvSpPr txBox="1"/>
          <p:nvPr/>
        </p:nvSpPr>
        <p:spPr>
          <a:xfrm>
            <a:off x="3328727" y="1742363"/>
            <a:ext cx="1810568" cy="5847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DE489-2DF2-6224-82D2-393D81C1AFDC}"/>
              </a:ext>
            </a:extLst>
          </p:cNvPr>
          <p:cNvSpPr txBox="1"/>
          <p:nvPr/>
        </p:nvSpPr>
        <p:spPr>
          <a:xfrm>
            <a:off x="5312029" y="1717818"/>
            <a:ext cx="2301637" cy="5847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9773455-F603-9E25-4D5A-B1BD045D3FE2}"/>
              </a:ext>
            </a:extLst>
          </p:cNvPr>
          <p:cNvSpPr txBox="1"/>
          <p:nvPr/>
        </p:nvSpPr>
        <p:spPr>
          <a:xfrm>
            <a:off x="7786400" y="1708243"/>
            <a:ext cx="2301636" cy="58477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CLASSIFICAÇÃO MOLECULAR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E232250-AB95-C4EB-F8AF-9E3BA15ACCA3}"/>
              </a:ext>
            </a:extLst>
          </p:cNvPr>
          <p:cNvSpPr txBox="1"/>
          <p:nvPr/>
        </p:nvSpPr>
        <p:spPr>
          <a:xfrm>
            <a:off x="10260770" y="1584063"/>
            <a:ext cx="1716759" cy="830997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PROBLEMAS NA AVALIAÇÃO DO HER2</a:t>
            </a:r>
          </a:p>
        </p:txBody>
      </p:sp>
      <p:pic>
        <p:nvPicPr>
          <p:cNvPr id="11" name="Imagem 10" descr="Gráfico&#10;&#10;Descrição gerada automaticamente">
            <a:extLst>
              <a:ext uri="{FF2B5EF4-FFF2-40B4-BE49-F238E27FC236}">
                <a16:creationId xmlns:a16="http://schemas.microsoft.com/office/drawing/2014/main" id="{9B8811C4-ACFA-B08F-CB5F-075092943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3904391"/>
            <a:ext cx="5419540" cy="246137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3" name="Imagem 22" descr="Gráfico&#10;&#10;Descrição gerada automaticamente">
            <a:extLst>
              <a:ext uri="{FF2B5EF4-FFF2-40B4-BE49-F238E27FC236}">
                <a16:creationId xmlns:a16="http://schemas.microsoft.com/office/drawing/2014/main" id="{D0F80F8F-34BC-64E7-1093-2375BDB06A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240" y="3904011"/>
            <a:ext cx="4871604" cy="245835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0C55A5F5-3801-9155-1252-1E93A2287F46}"/>
              </a:ext>
            </a:extLst>
          </p:cNvPr>
          <p:cNvSpPr txBox="1"/>
          <p:nvPr/>
        </p:nvSpPr>
        <p:spPr>
          <a:xfrm>
            <a:off x="179660" y="6353316"/>
            <a:ext cx="11895430" cy="553998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Meric-Bernstam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F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Makker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V,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Oaknin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A, Oh DY,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Banerjee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S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, González-Martín A, Jung KH,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Ługowska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I, Manso L, Manzano A,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Melichar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B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, Siena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S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Stroyakovskiy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D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, Fielding A,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Ma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Y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Puvvada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S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, Shire N, Lee JY.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Efficacy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and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Safety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of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Trastuzumab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Deruxtecan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in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Patients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With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HER2-Expressing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Solid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Tumors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: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Primary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Results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From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the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DESTINY-PanTumor02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Phase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II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Trial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. J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Clin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Oncol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. 2024 Jan 1;42(1):47-58.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doi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: 10.1200/JCO.23.02005.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Epub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2023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</a:rPr>
              <a:t>Oct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</a:rPr>
              <a:t> 23. PMID: 37870536; PMCID: PMC10730032.</a:t>
            </a:r>
            <a:endParaRPr lang="pt-BR" sz="1000" dirty="0"/>
          </a:p>
        </p:txBody>
      </p:sp>
      <p:pic>
        <p:nvPicPr>
          <p:cNvPr id="7" name="Imagem 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BA2CDFCD-D69D-9D62-36E8-DEC7E02A7F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221" y="2410762"/>
            <a:ext cx="6184580" cy="158731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5EFBC3EA-0D70-C501-5203-A93FE02B6163}"/>
              </a:ext>
            </a:extLst>
          </p:cNvPr>
          <p:cNvSpPr txBox="1"/>
          <p:nvPr/>
        </p:nvSpPr>
        <p:spPr>
          <a:xfrm>
            <a:off x="8548142" y="3215635"/>
            <a:ext cx="192968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30A0"/>
                </a:solidFill>
              </a:rPr>
              <a:t>PADRÃO GÁSTRICO (ASCO/CAP 2016)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E95AE-90F5-A159-6A0D-4578B8DE8FA0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1936128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MENSAGEM FINAL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173A9A2C-D797-7AF8-2E82-5E81504206F0}"/>
              </a:ext>
            </a:extLst>
          </p:cNvPr>
          <p:cNvSpPr txBox="1">
            <a:spLocks/>
          </p:cNvSpPr>
          <p:nvPr/>
        </p:nvSpPr>
        <p:spPr>
          <a:xfrm>
            <a:off x="838200" y="1386286"/>
            <a:ext cx="10515600" cy="5122261"/>
          </a:xfrm>
          <a:prstGeom prst="rect">
            <a:avLst/>
          </a:prstGeom>
          <a:ln w="3810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PATOLOGISTA E UM PARTICIPANTE ATIVO NA JORNADA DA PACIENTE COM CÂNCER DE ENDOMÉTRIO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MAIOR INTERAÇÃO COM AS EQUIPES DE ONCOLOGIA GINCOLÓGICA / CIRURGIA ONCOLÓGICA E ONCOLOGIA CLÍNICA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PAPEIS A SEREM CUMPRIDOS NA DECISÃO DA PRIMEIRA LINHA DE TRATAMENTO E, SE NECESSÁRIO, EM MOMENTOS SUBSEQUENTES</a:t>
            </a:r>
          </a:p>
          <a:p>
            <a:pPr algn="just"/>
            <a:endParaRPr lang="pt-BR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CONHECIMENTO ACUMULADO A PARTIR DA PUBLICAÇÃO DO TGCA (2013) TEVE IMPACTO EM COMO LIDAMOS COM O CÂNCER DE ENDOMÉTRIO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EXIGÊNCIAS NOS DIAGNÓSTICOS DE BIÓPSIAS INICIAIS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MAIOR NÍVEL DE DETALHE NOS LAUDOS DAS PEÇAS CIRÚRGICAS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REALIZAÇÃO DA CLASSIFICAÇÃO MOLECULAR E EVENTUAIS BIOMARCADORES ADICIONAIS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INTERAÇÃO ENTRE OS PROFISSIONAIS ENVOLVIDOS PODE SER CUSTO EFICAZ NO EMPREGO DAS DIFERENTES METODOLOGIAS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36F20-C40D-997B-1321-31199EC75496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349CA-F657-83AA-EA28-40E00F6AB636}"/>
              </a:ext>
            </a:extLst>
          </p:cNvPr>
          <p:cNvSpPr txBox="1"/>
          <p:nvPr/>
        </p:nvSpPr>
        <p:spPr>
          <a:xfrm>
            <a:off x="10687575" y="6519106"/>
            <a:ext cx="19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Slide do autor</a:t>
            </a:r>
          </a:p>
        </p:txBody>
      </p:sp>
    </p:spTree>
    <p:extLst>
      <p:ext uri="{BB962C8B-B14F-4D97-AF65-F5344CB8AC3E}">
        <p14:creationId xmlns:p14="http://schemas.microsoft.com/office/powerpoint/2010/main" val="3765429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</a:t>
            </a: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FCE7C-B9D4-23DD-8C3E-2FAA07A0D74F}"/>
              </a:ext>
            </a:extLst>
          </p:cNvPr>
          <p:cNvSpPr txBox="1"/>
          <p:nvPr/>
        </p:nvSpPr>
        <p:spPr>
          <a:xfrm>
            <a:off x="1398" y="6272225"/>
            <a:ext cx="50991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/>
              <a:t>Esta apresentação é para uso exclusivo em aulas médicas e não deve ser distribuída como material promocional.</a:t>
            </a:r>
          </a:p>
          <a:p>
            <a:r>
              <a:rPr lang="pt-BR" sz="900" dirty="0"/>
              <a:t>BR-KEY-04643 PRODUZIDO EM MAIO/2024 VÁLIDO POR 2 ANOS.</a:t>
            </a:r>
          </a:p>
        </p:txBody>
      </p:sp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000" dirty="0"/>
              <a:t>A </a:t>
            </a:r>
            <a:r>
              <a:rPr lang="pt-BR" sz="3600" dirty="0"/>
              <a:t>JORNADA</a:t>
            </a:r>
            <a:r>
              <a:rPr lang="pt-BR" sz="4000" dirty="0"/>
              <a:t> DA PACIENTE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D1E6A8D2-9537-F093-9BC3-9927FC970AAB}"/>
              </a:ext>
            </a:extLst>
          </p:cNvPr>
          <p:cNvSpPr txBox="1">
            <a:spLocks/>
          </p:cNvSpPr>
          <p:nvPr/>
        </p:nvSpPr>
        <p:spPr>
          <a:xfrm>
            <a:off x="838200" y="1386286"/>
            <a:ext cx="10515600" cy="5122261"/>
          </a:xfrm>
          <a:prstGeom prst="rect">
            <a:avLst/>
          </a:prstGeom>
          <a:ln w="3810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SUMÁRIO DAS ETAPAS QUE TODOS PACIENTES COM CÂNCER PASSAM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IMAGEM QUE FACILITA O NOSSO ENTENDIMENTO DO PROCESSO E OS MOMENTOS QUE PODEMOS MELHORAR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LEIS BRASILEIRAS QUE IMPACTAM NA JORNADA: LEI DOS 30 DIAS (13.896/2019) E LEI DOS 60 DIAS (12.723/2012)</a:t>
            </a:r>
          </a:p>
          <a:p>
            <a:pPr lvl="1" algn="just">
              <a:buFont typeface="Courier New" panose="02070309020205020404" pitchFamily="49" charset="0"/>
              <a:buChar char="o"/>
            </a:pPr>
            <a:endParaRPr lang="pt-BR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PAPEL DOS PATOLOGISTAS: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MAIS RÁPIDO POSSÍVEL, COM A MELHOR QUALIDADE DA INFORMAÇÃO POSSÍVEL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FORNECER OS DADOS NECESSÁRIOS PARA ESTRATIFICAÇÃO DE RISCO E TRATAMENTO ADEQUADO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REALIZAÇÃO DOS BIOMARCADORES UTILIZADOS PARA INDICAÇÃO DE TERAPIAS ESPECÍFICAS, CONFORME INDICAÇÃO MÉDICA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9571C07-A65A-2E09-02FF-A658F3015257}"/>
              </a:ext>
            </a:extLst>
          </p:cNvPr>
          <p:cNvSpPr txBox="1"/>
          <p:nvPr/>
        </p:nvSpPr>
        <p:spPr>
          <a:xfrm>
            <a:off x="838200" y="5595776"/>
            <a:ext cx="10515600" cy="92333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>
                <a:solidFill>
                  <a:schemeClr val="accent6">
                    <a:lumMod val="50000"/>
                  </a:schemeClr>
                </a:solidFill>
              </a:rPr>
              <a:t>FOCO DA APRESENTAÇÃO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: APRESENTAR OS TÓPICOS EXIGIDOS PARA O INÍCIO DO TRATAMENTO E INTERVENÇÕES POSTERIORES, NOS CASOS DE RECIDIVAS E/OU METÁSTASES, COM ATENÇÃO AOS PONTOS DE DIFICULDADE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96625-B358-24F7-81B8-49D0D5C6CB29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FAD78-5615-E76E-7F93-C88177265F20}"/>
              </a:ext>
            </a:extLst>
          </p:cNvPr>
          <p:cNvSpPr txBox="1"/>
          <p:nvPr/>
        </p:nvSpPr>
        <p:spPr>
          <a:xfrm>
            <a:off x="10687575" y="6519106"/>
            <a:ext cx="19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Slide do autor</a:t>
            </a:r>
          </a:p>
        </p:txBody>
      </p:sp>
    </p:spTree>
    <p:extLst>
      <p:ext uri="{BB962C8B-B14F-4D97-AF65-F5344CB8AC3E}">
        <p14:creationId xmlns:p14="http://schemas.microsoft.com/office/powerpoint/2010/main" val="340870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TCGA: HORIZONTE DE EVENTOS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FE21FF0-1638-686A-A2C8-675E0CE99167}"/>
              </a:ext>
            </a:extLst>
          </p:cNvPr>
          <p:cNvSpPr txBox="1"/>
          <p:nvPr/>
        </p:nvSpPr>
        <p:spPr>
          <a:xfrm>
            <a:off x="457200" y="6304002"/>
            <a:ext cx="10896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dirty="0" err="1"/>
              <a:t>Cancer</a:t>
            </a:r>
            <a:r>
              <a:rPr lang="pt-BR" sz="1000" dirty="0"/>
              <a:t> </a:t>
            </a:r>
            <a:r>
              <a:rPr lang="pt-BR" sz="1000" dirty="0" err="1"/>
              <a:t>Genome</a:t>
            </a:r>
            <a:r>
              <a:rPr lang="pt-BR" sz="1000" dirty="0"/>
              <a:t> Atlas </a:t>
            </a:r>
            <a:r>
              <a:rPr lang="pt-BR" sz="1000" dirty="0" err="1"/>
              <a:t>Research</a:t>
            </a:r>
            <a:r>
              <a:rPr lang="pt-BR" sz="1000" dirty="0"/>
              <a:t> Network, </a:t>
            </a:r>
            <a:r>
              <a:rPr lang="pt-BR" sz="1000" dirty="0" err="1"/>
              <a:t>Kandoth</a:t>
            </a:r>
            <a:r>
              <a:rPr lang="pt-BR" sz="1000" dirty="0"/>
              <a:t> C, Schultz N, </a:t>
            </a:r>
            <a:r>
              <a:rPr lang="pt-BR" sz="1000" dirty="0" err="1"/>
              <a:t>Cherniack</a:t>
            </a:r>
            <a:r>
              <a:rPr lang="pt-BR" sz="1000" dirty="0"/>
              <a:t> AD, </a:t>
            </a:r>
            <a:r>
              <a:rPr lang="pt-BR" sz="1000" dirty="0" err="1"/>
              <a:t>Akbani</a:t>
            </a:r>
            <a:r>
              <a:rPr lang="pt-BR" sz="1000" dirty="0"/>
              <a:t> </a:t>
            </a:r>
            <a:r>
              <a:rPr lang="pt-BR" sz="1000" dirty="0" err="1"/>
              <a:t>R</a:t>
            </a:r>
            <a:r>
              <a:rPr lang="pt-BR" sz="1000" dirty="0"/>
              <a:t>, Liu </a:t>
            </a:r>
            <a:r>
              <a:rPr lang="pt-BR" sz="1000" dirty="0" err="1"/>
              <a:t>Y</a:t>
            </a:r>
            <a:r>
              <a:rPr lang="pt-BR" sz="1000" dirty="0"/>
              <a:t>, </a:t>
            </a:r>
            <a:r>
              <a:rPr lang="pt-BR" sz="1000" dirty="0" err="1"/>
              <a:t>Shen</a:t>
            </a:r>
            <a:r>
              <a:rPr lang="pt-BR" sz="1000" dirty="0"/>
              <a:t> H, Robertson AG, </a:t>
            </a:r>
            <a:r>
              <a:rPr lang="pt-BR" sz="1000" dirty="0" err="1"/>
              <a:t>Pashtan</a:t>
            </a:r>
            <a:r>
              <a:rPr lang="pt-BR" sz="1000" dirty="0"/>
              <a:t> </a:t>
            </a:r>
            <a:r>
              <a:rPr lang="pt-BR" sz="1000" dirty="0" err="1"/>
              <a:t>I</a:t>
            </a:r>
            <a:r>
              <a:rPr lang="pt-BR" sz="1000" dirty="0"/>
              <a:t>, </a:t>
            </a:r>
            <a:r>
              <a:rPr lang="pt-BR" sz="1000" dirty="0" err="1"/>
              <a:t>Shen</a:t>
            </a:r>
            <a:r>
              <a:rPr lang="pt-BR" sz="1000" dirty="0"/>
              <a:t> </a:t>
            </a:r>
            <a:r>
              <a:rPr lang="pt-BR" sz="1000" dirty="0" err="1"/>
              <a:t>R</a:t>
            </a:r>
            <a:r>
              <a:rPr lang="pt-BR" sz="1000" dirty="0"/>
              <a:t>, Benz CC, </a:t>
            </a:r>
            <a:r>
              <a:rPr lang="pt-BR" sz="1000" dirty="0" err="1"/>
              <a:t>Yau</a:t>
            </a:r>
            <a:r>
              <a:rPr lang="pt-BR" sz="1000" dirty="0"/>
              <a:t> C, </a:t>
            </a:r>
            <a:r>
              <a:rPr lang="pt-BR" sz="1000" dirty="0" err="1"/>
              <a:t>Laird</a:t>
            </a:r>
            <a:r>
              <a:rPr lang="pt-BR" sz="1000" dirty="0"/>
              <a:t> PW, </a:t>
            </a:r>
            <a:r>
              <a:rPr lang="pt-BR" sz="1000" dirty="0" err="1"/>
              <a:t>Ding</a:t>
            </a:r>
            <a:r>
              <a:rPr lang="pt-BR" sz="1000" dirty="0"/>
              <a:t> L, Zhang W, Mills GB, </a:t>
            </a:r>
            <a:r>
              <a:rPr lang="pt-BR" sz="1000" dirty="0" err="1"/>
              <a:t>Kucherlapati</a:t>
            </a:r>
            <a:r>
              <a:rPr lang="pt-BR" sz="1000" dirty="0"/>
              <a:t> </a:t>
            </a:r>
            <a:r>
              <a:rPr lang="pt-BR" sz="1000" dirty="0" err="1"/>
              <a:t>R</a:t>
            </a:r>
            <a:r>
              <a:rPr lang="pt-BR" sz="1000" dirty="0"/>
              <a:t>, </a:t>
            </a:r>
            <a:r>
              <a:rPr lang="pt-BR" sz="1000" dirty="0" err="1"/>
              <a:t>Mardis</a:t>
            </a:r>
            <a:r>
              <a:rPr lang="pt-BR" sz="1000" dirty="0"/>
              <a:t> ER, Levine DA. </a:t>
            </a:r>
            <a:r>
              <a:rPr lang="pt-BR" sz="1000" dirty="0" err="1"/>
              <a:t>Integrated</a:t>
            </a:r>
            <a:r>
              <a:rPr lang="pt-BR" sz="1000" dirty="0"/>
              <a:t> </a:t>
            </a:r>
            <a:r>
              <a:rPr lang="pt-BR" sz="1000" dirty="0" err="1"/>
              <a:t>genomic</a:t>
            </a:r>
            <a:r>
              <a:rPr lang="pt-BR" sz="1000" dirty="0"/>
              <a:t> </a:t>
            </a:r>
            <a:r>
              <a:rPr lang="pt-BR" sz="1000" dirty="0" err="1"/>
              <a:t>characterization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endometrial carcinoma. </a:t>
            </a:r>
            <a:r>
              <a:rPr lang="pt-BR" sz="1000" dirty="0" err="1"/>
              <a:t>Nature</a:t>
            </a:r>
            <a:r>
              <a:rPr lang="pt-BR" sz="1000" dirty="0"/>
              <a:t>. 2013 May 2;497(7447):67-73. </a:t>
            </a:r>
            <a:r>
              <a:rPr lang="pt-BR" sz="1000" dirty="0" err="1"/>
              <a:t>doi</a:t>
            </a:r>
            <a:r>
              <a:rPr lang="pt-BR" sz="1000" dirty="0"/>
              <a:t>: 10.1038/nature12113. </a:t>
            </a:r>
            <a:r>
              <a:rPr lang="pt-BR" sz="1000" dirty="0" err="1"/>
              <a:t>Erratum</a:t>
            </a:r>
            <a:r>
              <a:rPr lang="pt-BR" sz="1000" dirty="0"/>
              <a:t> in: </a:t>
            </a:r>
            <a:r>
              <a:rPr lang="pt-BR" sz="1000" dirty="0" err="1"/>
              <a:t>Nature</a:t>
            </a:r>
            <a:r>
              <a:rPr lang="pt-BR" sz="1000" dirty="0"/>
              <a:t>. 2013 </a:t>
            </a:r>
            <a:r>
              <a:rPr lang="pt-BR" sz="1000" dirty="0" err="1"/>
              <a:t>Aug</a:t>
            </a:r>
            <a:r>
              <a:rPr lang="pt-BR" sz="1000" dirty="0"/>
              <a:t> 8;500(7461):242. PMID: 23636398; PMCID: PMC3704730.</a:t>
            </a:r>
          </a:p>
        </p:txBody>
      </p:sp>
      <p:pic>
        <p:nvPicPr>
          <p:cNvPr id="8" name="Imagem 7" descr="Uma imagem contendo Aplicativo&#10;&#10;Descrição gerada automaticamente">
            <a:extLst>
              <a:ext uri="{FF2B5EF4-FFF2-40B4-BE49-F238E27FC236}">
                <a16:creationId xmlns:a16="http://schemas.microsoft.com/office/drawing/2014/main" id="{4BE543BE-A86D-058F-8CFE-6B34E9B29A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694" y="1427472"/>
            <a:ext cx="8453612" cy="48434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28C8BA-DF47-9825-0B93-1FD348090797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2159544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TCGA: HORIZONTE DE EVENTOS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FE21FF0-1638-686A-A2C8-675E0CE99167}"/>
              </a:ext>
            </a:extLst>
          </p:cNvPr>
          <p:cNvSpPr txBox="1"/>
          <p:nvPr/>
        </p:nvSpPr>
        <p:spPr>
          <a:xfrm>
            <a:off x="457200" y="6304002"/>
            <a:ext cx="10896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dirty="0" err="1"/>
              <a:t>Cancer</a:t>
            </a:r>
            <a:r>
              <a:rPr lang="pt-BR" sz="1000" dirty="0"/>
              <a:t> </a:t>
            </a:r>
            <a:r>
              <a:rPr lang="pt-BR" sz="1000" dirty="0" err="1"/>
              <a:t>Genome</a:t>
            </a:r>
            <a:r>
              <a:rPr lang="pt-BR" sz="1000" dirty="0"/>
              <a:t> Atlas </a:t>
            </a:r>
            <a:r>
              <a:rPr lang="pt-BR" sz="1000" dirty="0" err="1"/>
              <a:t>Research</a:t>
            </a:r>
            <a:r>
              <a:rPr lang="pt-BR" sz="1000" dirty="0"/>
              <a:t> Network, </a:t>
            </a:r>
            <a:r>
              <a:rPr lang="pt-BR" sz="1000" dirty="0" err="1"/>
              <a:t>Kandoth</a:t>
            </a:r>
            <a:r>
              <a:rPr lang="pt-BR" sz="1000" dirty="0"/>
              <a:t> C, Schultz N, </a:t>
            </a:r>
            <a:r>
              <a:rPr lang="pt-BR" sz="1000" dirty="0" err="1"/>
              <a:t>Cherniack</a:t>
            </a:r>
            <a:r>
              <a:rPr lang="pt-BR" sz="1000" dirty="0"/>
              <a:t> AD, </a:t>
            </a:r>
            <a:r>
              <a:rPr lang="pt-BR" sz="1000" dirty="0" err="1"/>
              <a:t>Akbani</a:t>
            </a:r>
            <a:r>
              <a:rPr lang="pt-BR" sz="1000" dirty="0"/>
              <a:t> </a:t>
            </a:r>
            <a:r>
              <a:rPr lang="pt-BR" sz="1000" dirty="0" err="1"/>
              <a:t>R</a:t>
            </a:r>
            <a:r>
              <a:rPr lang="pt-BR" sz="1000" dirty="0"/>
              <a:t>, Liu </a:t>
            </a:r>
            <a:r>
              <a:rPr lang="pt-BR" sz="1000" dirty="0" err="1"/>
              <a:t>Y</a:t>
            </a:r>
            <a:r>
              <a:rPr lang="pt-BR" sz="1000" dirty="0"/>
              <a:t>, </a:t>
            </a:r>
            <a:r>
              <a:rPr lang="pt-BR" sz="1000" dirty="0" err="1"/>
              <a:t>Shen</a:t>
            </a:r>
            <a:r>
              <a:rPr lang="pt-BR" sz="1000" dirty="0"/>
              <a:t> H, Robertson AG, </a:t>
            </a:r>
            <a:r>
              <a:rPr lang="pt-BR" sz="1000" dirty="0" err="1"/>
              <a:t>Pashtan</a:t>
            </a:r>
            <a:r>
              <a:rPr lang="pt-BR" sz="1000" dirty="0"/>
              <a:t> </a:t>
            </a:r>
            <a:r>
              <a:rPr lang="pt-BR" sz="1000" dirty="0" err="1"/>
              <a:t>I</a:t>
            </a:r>
            <a:r>
              <a:rPr lang="pt-BR" sz="1000" dirty="0"/>
              <a:t>, </a:t>
            </a:r>
            <a:r>
              <a:rPr lang="pt-BR" sz="1000" dirty="0" err="1"/>
              <a:t>Shen</a:t>
            </a:r>
            <a:r>
              <a:rPr lang="pt-BR" sz="1000" dirty="0"/>
              <a:t> </a:t>
            </a:r>
            <a:r>
              <a:rPr lang="pt-BR" sz="1000" dirty="0" err="1"/>
              <a:t>R</a:t>
            </a:r>
            <a:r>
              <a:rPr lang="pt-BR" sz="1000" dirty="0"/>
              <a:t>, Benz CC, </a:t>
            </a:r>
            <a:r>
              <a:rPr lang="pt-BR" sz="1000" dirty="0" err="1"/>
              <a:t>Yau</a:t>
            </a:r>
            <a:r>
              <a:rPr lang="pt-BR" sz="1000" dirty="0"/>
              <a:t> C, </a:t>
            </a:r>
            <a:r>
              <a:rPr lang="pt-BR" sz="1000" dirty="0" err="1"/>
              <a:t>Laird</a:t>
            </a:r>
            <a:r>
              <a:rPr lang="pt-BR" sz="1000" dirty="0"/>
              <a:t> PW, </a:t>
            </a:r>
            <a:r>
              <a:rPr lang="pt-BR" sz="1000" dirty="0" err="1"/>
              <a:t>Ding</a:t>
            </a:r>
            <a:r>
              <a:rPr lang="pt-BR" sz="1000" dirty="0"/>
              <a:t> L, Zhang W, Mills GB, </a:t>
            </a:r>
            <a:r>
              <a:rPr lang="pt-BR" sz="1000" dirty="0" err="1"/>
              <a:t>Kucherlapati</a:t>
            </a:r>
            <a:r>
              <a:rPr lang="pt-BR" sz="1000" dirty="0"/>
              <a:t> </a:t>
            </a:r>
            <a:r>
              <a:rPr lang="pt-BR" sz="1000" dirty="0" err="1"/>
              <a:t>R</a:t>
            </a:r>
            <a:r>
              <a:rPr lang="pt-BR" sz="1000" dirty="0"/>
              <a:t>, </a:t>
            </a:r>
            <a:r>
              <a:rPr lang="pt-BR" sz="1000" dirty="0" err="1"/>
              <a:t>Mardis</a:t>
            </a:r>
            <a:r>
              <a:rPr lang="pt-BR" sz="1000" dirty="0"/>
              <a:t> ER, Levine DA. </a:t>
            </a:r>
            <a:r>
              <a:rPr lang="pt-BR" sz="1000" dirty="0" err="1"/>
              <a:t>Integrated</a:t>
            </a:r>
            <a:r>
              <a:rPr lang="pt-BR" sz="1000" dirty="0"/>
              <a:t> </a:t>
            </a:r>
            <a:r>
              <a:rPr lang="pt-BR" sz="1000" dirty="0" err="1"/>
              <a:t>genomic</a:t>
            </a:r>
            <a:r>
              <a:rPr lang="pt-BR" sz="1000" dirty="0"/>
              <a:t> </a:t>
            </a:r>
            <a:r>
              <a:rPr lang="pt-BR" sz="1000" dirty="0" err="1"/>
              <a:t>characterization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endometrial carcinoma. </a:t>
            </a:r>
            <a:r>
              <a:rPr lang="pt-BR" sz="1000" dirty="0" err="1"/>
              <a:t>Nature</a:t>
            </a:r>
            <a:r>
              <a:rPr lang="pt-BR" sz="1000" dirty="0"/>
              <a:t>. 2013 May 2;497(7447):67-73. </a:t>
            </a:r>
            <a:r>
              <a:rPr lang="pt-BR" sz="1000" dirty="0" err="1"/>
              <a:t>doi</a:t>
            </a:r>
            <a:r>
              <a:rPr lang="pt-BR" sz="1000" dirty="0"/>
              <a:t>: 10.1038/nature12113. </a:t>
            </a:r>
            <a:r>
              <a:rPr lang="pt-BR" sz="1000" dirty="0" err="1"/>
              <a:t>Erratum</a:t>
            </a:r>
            <a:r>
              <a:rPr lang="pt-BR" sz="1000" dirty="0"/>
              <a:t> in: </a:t>
            </a:r>
            <a:r>
              <a:rPr lang="pt-BR" sz="1000" dirty="0" err="1"/>
              <a:t>Nature</a:t>
            </a:r>
            <a:r>
              <a:rPr lang="pt-BR" sz="1000" dirty="0"/>
              <a:t>. 2013 </a:t>
            </a:r>
            <a:r>
              <a:rPr lang="pt-BR" sz="1000" dirty="0" err="1"/>
              <a:t>Aug</a:t>
            </a:r>
            <a:r>
              <a:rPr lang="pt-BR" sz="1000" dirty="0"/>
              <a:t> 8;500(7461):242. PMID: 23636398; PMCID: PMC3704730.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36CBFBA-2969-B94B-4C78-D13C7D5057AB}"/>
              </a:ext>
            </a:extLst>
          </p:cNvPr>
          <p:cNvGrpSpPr/>
          <p:nvPr/>
        </p:nvGrpSpPr>
        <p:grpSpPr>
          <a:xfrm>
            <a:off x="383458" y="1267416"/>
            <a:ext cx="9144000" cy="4927631"/>
            <a:chOff x="458917" y="1142051"/>
            <a:chExt cx="9144000" cy="4927631"/>
          </a:xfrm>
        </p:grpSpPr>
        <p:pic>
          <p:nvPicPr>
            <p:cNvPr id="5" name="Picture 3" descr="Captura de Tela 2020-08-18 às 14.03.46.png">
              <a:extLst>
                <a:ext uri="{FF2B5EF4-FFF2-40B4-BE49-F238E27FC236}">
                  <a16:creationId xmlns:a16="http://schemas.microsoft.com/office/drawing/2014/main" id="{2D51DBE0-C8B3-C306-369E-9270A9352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917" y="1142051"/>
              <a:ext cx="9144000" cy="3284220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10DCD3F-1D9C-2154-EB9A-4B77E0ED0CDB}"/>
                </a:ext>
              </a:extLst>
            </p:cNvPr>
            <p:cNvSpPr/>
            <p:nvPr/>
          </p:nvSpPr>
          <p:spPr>
            <a:xfrm>
              <a:off x="932827" y="1142051"/>
              <a:ext cx="745848" cy="2877229"/>
            </a:xfrm>
            <a:prstGeom prst="rect">
              <a:avLst/>
            </a:prstGeom>
            <a:noFill/>
            <a:ln w="7620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accent1"/>
                </a:solidFill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D3E9CE89-A617-F1D0-52D0-51CB033F957E}"/>
                </a:ext>
              </a:extLst>
            </p:cNvPr>
            <p:cNvSpPr/>
            <p:nvPr/>
          </p:nvSpPr>
          <p:spPr>
            <a:xfrm>
              <a:off x="1762219" y="1142051"/>
              <a:ext cx="2287114" cy="2877229"/>
            </a:xfrm>
            <a:prstGeom prst="rect">
              <a:avLst/>
            </a:prstGeom>
            <a:noFill/>
            <a:ln w="76200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36BD1E5B-8107-D55A-D752-65128FC78C6A}"/>
                </a:ext>
              </a:extLst>
            </p:cNvPr>
            <p:cNvSpPr/>
            <p:nvPr/>
          </p:nvSpPr>
          <p:spPr>
            <a:xfrm>
              <a:off x="4101479" y="1142051"/>
              <a:ext cx="3174710" cy="2877229"/>
            </a:xfrm>
            <a:prstGeom prst="rect">
              <a:avLst/>
            </a:prstGeom>
            <a:noFill/>
            <a:ln w="7620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03F9CE58-C3F0-B22F-378A-712F4204C879}"/>
                </a:ext>
              </a:extLst>
            </p:cNvPr>
            <p:cNvSpPr/>
            <p:nvPr/>
          </p:nvSpPr>
          <p:spPr>
            <a:xfrm>
              <a:off x="7328335" y="1142051"/>
              <a:ext cx="2241164" cy="2877229"/>
            </a:xfrm>
            <a:prstGeom prst="rect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F3EBAB49-9782-5BBB-CEC4-FB1173995E1B}"/>
                </a:ext>
              </a:extLst>
            </p:cNvPr>
            <p:cNvSpPr txBox="1"/>
            <p:nvPr/>
          </p:nvSpPr>
          <p:spPr>
            <a:xfrm>
              <a:off x="458917" y="4604183"/>
              <a:ext cx="2212915" cy="784830"/>
            </a:xfrm>
            <a:prstGeom prst="rect">
              <a:avLst/>
            </a:prstGeom>
            <a:noFill/>
            <a:ln w="38100" cmpd="sng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accent1"/>
                  </a:solidFill>
                </a:rPr>
                <a:t>MUTAÇÕES DO GENE DA </a:t>
              </a:r>
            </a:p>
            <a:p>
              <a:pPr algn="ctr"/>
              <a:r>
                <a:rPr lang="en-US" sz="1500" b="1" dirty="0">
                  <a:solidFill>
                    <a:schemeClr val="accent1"/>
                  </a:solidFill>
                </a:rPr>
                <a:t>DNA POLIMERASE EPSILON (POLE)</a:t>
              </a:r>
            </a:p>
          </p:txBody>
        </p:sp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3CFF9BAA-2EEB-3290-4835-98A534555B38}"/>
                </a:ext>
              </a:extLst>
            </p:cNvPr>
            <p:cNvSpPr txBox="1"/>
            <p:nvPr/>
          </p:nvSpPr>
          <p:spPr>
            <a:xfrm>
              <a:off x="2828136" y="4610229"/>
              <a:ext cx="2442394" cy="784830"/>
            </a:xfrm>
            <a:prstGeom prst="rect">
              <a:avLst/>
            </a:prstGeom>
            <a:noFill/>
            <a:ln w="38100" cmpd="sng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accent4"/>
                  </a:solidFill>
                </a:rPr>
                <a:t>ALTERAÇÕES DA EXPRESSÃO DE PROTEÍNAS ASSOCIADAS AO </a:t>
              </a:r>
              <a:r>
                <a:rPr lang="en-US" sz="1500" b="1" i="1" dirty="0">
                  <a:solidFill>
                    <a:schemeClr val="accent4"/>
                  </a:solidFill>
                </a:rPr>
                <a:t>MISMATCH REPAIR</a:t>
              </a:r>
            </a:p>
          </p:txBody>
        </p:sp>
        <p:sp>
          <p:nvSpPr>
            <p:cNvPr id="14" name="TextBox 21">
              <a:extLst>
                <a:ext uri="{FF2B5EF4-FFF2-40B4-BE49-F238E27FC236}">
                  <a16:creationId xmlns:a16="http://schemas.microsoft.com/office/drawing/2014/main" id="{965E5E88-5893-D85A-DA73-08E673CA7575}"/>
                </a:ext>
              </a:extLst>
            </p:cNvPr>
            <p:cNvSpPr txBox="1"/>
            <p:nvPr/>
          </p:nvSpPr>
          <p:spPr>
            <a:xfrm>
              <a:off x="6079234" y="4670160"/>
              <a:ext cx="2409249" cy="32316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FF0000"/>
                  </a:solidFill>
                </a:rPr>
                <a:t>ALTERAÇOES DO GENE TP53</a:t>
              </a:r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1B7977A-5147-235F-8489-CC53B5C66445}"/>
                </a:ext>
              </a:extLst>
            </p:cNvPr>
            <p:cNvSpPr txBox="1"/>
            <p:nvPr/>
          </p:nvSpPr>
          <p:spPr>
            <a:xfrm>
              <a:off x="815020" y="5486101"/>
              <a:ext cx="1500708" cy="323165"/>
            </a:xfrm>
            <a:prstGeom prst="rect">
              <a:avLst/>
            </a:prstGeom>
            <a:noFill/>
            <a:ln w="38100" cmpd="sng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accent1"/>
                  </a:solidFill>
                </a:rPr>
                <a:t>ULTRAMUTADO</a:t>
              </a:r>
            </a:p>
          </p:txBody>
        </p:sp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966F0DFA-DD4F-F15F-22FE-5B006FB20DD9}"/>
                </a:ext>
              </a:extLst>
            </p:cNvPr>
            <p:cNvSpPr txBox="1"/>
            <p:nvPr/>
          </p:nvSpPr>
          <p:spPr>
            <a:xfrm>
              <a:off x="3386656" y="5486100"/>
              <a:ext cx="1429646" cy="323165"/>
            </a:xfrm>
            <a:prstGeom prst="rect">
              <a:avLst/>
            </a:prstGeom>
            <a:noFill/>
            <a:ln w="38100" cmpd="sng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accent4"/>
                  </a:solidFill>
                </a:rPr>
                <a:t>HIPERMUTADO</a:t>
              </a: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90931A38-0E2E-26F3-4DC2-2B438BAFD99B}"/>
                </a:ext>
              </a:extLst>
            </p:cNvPr>
            <p:cNvSpPr txBox="1"/>
            <p:nvPr/>
          </p:nvSpPr>
          <p:spPr>
            <a:xfrm>
              <a:off x="6144026" y="5065848"/>
              <a:ext cx="2279663" cy="32316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FF0000"/>
                  </a:solidFill>
                </a:rPr>
                <a:t>ALTO NÚMERO DE CÓPIAS</a:t>
              </a:r>
            </a:p>
          </p:txBody>
        </p:sp>
        <p:sp>
          <p:nvSpPr>
            <p:cNvPr id="18" name="TextBox 26">
              <a:extLst>
                <a:ext uri="{FF2B5EF4-FFF2-40B4-BE49-F238E27FC236}">
                  <a16:creationId xmlns:a16="http://schemas.microsoft.com/office/drawing/2014/main" id="{CA20EAB0-1816-9B87-64D9-AAAD9363CA10}"/>
                </a:ext>
              </a:extLst>
            </p:cNvPr>
            <p:cNvSpPr txBox="1"/>
            <p:nvPr/>
          </p:nvSpPr>
          <p:spPr>
            <a:xfrm>
              <a:off x="5455409" y="5515684"/>
              <a:ext cx="2547308" cy="553998"/>
            </a:xfrm>
            <a:prstGeom prst="rect">
              <a:avLst/>
            </a:prstGeom>
            <a:noFill/>
            <a:ln w="38100" cmpd="sng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accent6">
                      <a:lumMod val="75000"/>
                    </a:schemeClr>
                  </a:solidFill>
                </a:rPr>
                <a:t>GRUPO HETEROGÊNEO COM </a:t>
              </a:r>
            </a:p>
            <a:p>
              <a:pPr algn="ctr"/>
              <a:r>
                <a:rPr lang="en-US" sz="1500" b="1" dirty="0">
                  <a:solidFill>
                    <a:schemeClr val="accent6">
                      <a:lumMod val="75000"/>
                    </a:schemeClr>
                  </a:solidFill>
                </a:rPr>
                <a:t>BAIXO NÚMERO DE CÓPIAS</a:t>
              </a:r>
            </a:p>
          </p:txBody>
        </p:sp>
        <p:cxnSp>
          <p:nvCxnSpPr>
            <p:cNvPr id="19" name="Straight Arrow Connector 28">
              <a:extLst>
                <a:ext uri="{FF2B5EF4-FFF2-40B4-BE49-F238E27FC236}">
                  <a16:creationId xmlns:a16="http://schemas.microsoft.com/office/drawing/2014/main" id="{2ED6532A-229E-325C-840A-86AB10A705A0}"/>
                </a:ext>
              </a:extLst>
            </p:cNvPr>
            <p:cNvCxnSpPr>
              <a:stCxn id="6" idx="2"/>
            </p:cNvCxnSpPr>
            <p:nvPr/>
          </p:nvCxnSpPr>
          <p:spPr>
            <a:xfrm flipH="1">
              <a:off x="1294367" y="4019280"/>
              <a:ext cx="11384" cy="618326"/>
            </a:xfrm>
            <a:prstGeom prst="straightConnector1">
              <a:avLst/>
            </a:prstGeom>
            <a:ln w="76200" cmpd="sng"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30">
              <a:extLst>
                <a:ext uri="{FF2B5EF4-FFF2-40B4-BE49-F238E27FC236}">
                  <a16:creationId xmlns:a16="http://schemas.microsoft.com/office/drawing/2014/main" id="{B9DD6D4D-D1C2-3618-F51A-3AC7CBE436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4638" y="4019280"/>
              <a:ext cx="24054" cy="618326"/>
            </a:xfrm>
            <a:prstGeom prst="straightConnector1">
              <a:avLst/>
            </a:prstGeom>
            <a:ln w="76200" cmpd="sng"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33">
              <a:extLst>
                <a:ext uri="{FF2B5EF4-FFF2-40B4-BE49-F238E27FC236}">
                  <a16:creationId xmlns:a16="http://schemas.microsoft.com/office/drawing/2014/main" id="{1F4CE8C1-6540-1666-4C39-7794412D3F4A}"/>
                </a:ext>
              </a:extLst>
            </p:cNvPr>
            <p:cNvCxnSpPr>
              <a:cxnSpLocks/>
            </p:cNvCxnSpPr>
            <p:nvPr/>
          </p:nvCxnSpPr>
          <p:spPr>
            <a:xfrm>
              <a:off x="5839602" y="4019280"/>
              <a:ext cx="0" cy="1496404"/>
            </a:xfrm>
            <a:prstGeom prst="straightConnector1">
              <a:avLst/>
            </a:prstGeom>
            <a:ln w="76200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35">
              <a:extLst>
                <a:ext uri="{FF2B5EF4-FFF2-40B4-BE49-F238E27FC236}">
                  <a16:creationId xmlns:a16="http://schemas.microsoft.com/office/drawing/2014/main" id="{EBB9A6B4-EFEB-FE48-AF08-5DB4F989E9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5959" y="4033568"/>
              <a:ext cx="15481" cy="634070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m 22" descr="Gráfico&#10;&#10;Descrição gerada automaticamente">
            <a:extLst>
              <a:ext uri="{FF2B5EF4-FFF2-40B4-BE49-F238E27FC236}">
                <a16:creationId xmlns:a16="http://schemas.microsoft.com/office/drawing/2014/main" id="{6859775B-A9C1-CE6D-C343-2920325EA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4843" y="3259820"/>
            <a:ext cx="3427615" cy="29506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F1B677-4D3E-6A48-E9B5-977837769E7B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2847941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CLASSIFICAÇÃO DE RISCO (ESMO, 2022)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2BCCCE60-45C0-F737-6CAB-8B6FB88AC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34" y="1391152"/>
            <a:ext cx="6759592" cy="15900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71933F38-4429-0989-D68E-8034FBF4C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434" y="3080323"/>
            <a:ext cx="6759592" cy="30888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DA0EAEA-AF23-1AA9-A564-956A0F3779E2}"/>
              </a:ext>
            </a:extLst>
          </p:cNvPr>
          <p:cNvGrpSpPr/>
          <p:nvPr/>
        </p:nvGrpSpPr>
        <p:grpSpPr>
          <a:xfrm>
            <a:off x="8298658" y="2052040"/>
            <a:ext cx="2301638" cy="3273483"/>
            <a:chOff x="8355103" y="1498880"/>
            <a:chExt cx="2301638" cy="3273483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DB75D4E-5804-EA7F-B0C1-6EBDA021FE37}"/>
                </a:ext>
              </a:extLst>
            </p:cNvPr>
            <p:cNvSpPr txBox="1"/>
            <p:nvPr/>
          </p:nvSpPr>
          <p:spPr>
            <a:xfrm>
              <a:off x="8355103" y="1498880"/>
              <a:ext cx="2301637" cy="107721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accent1"/>
                  </a:solidFill>
                </a:rPr>
                <a:t>COMPARTIMENTOS ANATÔMICOS / ESTADIAMENTO (FIGO, 2009/2018)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1382C09-F4F4-A4E1-5029-A12BCC5E345D}"/>
                </a:ext>
              </a:extLst>
            </p:cNvPr>
            <p:cNvSpPr txBox="1"/>
            <p:nvPr/>
          </p:nvSpPr>
          <p:spPr>
            <a:xfrm>
              <a:off x="8600640" y="2711478"/>
              <a:ext cx="1810568" cy="584775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accent6">
                      <a:lumMod val="75000"/>
                    </a:schemeClr>
                  </a:solidFill>
                </a:rPr>
                <a:t>TIPO/GRAU HISTOLÓGICO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227600F9-0458-B61E-37ED-88577A0B135A}"/>
                </a:ext>
              </a:extLst>
            </p:cNvPr>
            <p:cNvSpPr txBox="1"/>
            <p:nvPr/>
          </p:nvSpPr>
          <p:spPr>
            <a:xfrm>
              <a:off x="8355104" y="3440293"/>
              <a:ext cx="2301637" cy="584775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accent2">
                      <a:lumMod val="75000"/>
                    </a:schemeClr>
                  </a:solidFill>
                </a:rPr>
                <a:t>QUANTIFICAÇÃO DA INVASÃO VASCULAR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5A9AC825-998E-194C-692E-0FB138FA521A}"/>
                </a:ext>
              </a:extLst>
            </p:cNvPr>
            <p:cNvSpPr txBox="1"/>
            <p:nvPr/>
          </p:nvSpPr>
          <p:spPr>
            <a:xfrm>
              <a:off x="8355105" y="4187588"/>
              <a:ext cx="2301636" cy="584775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CLASSIFICAÇÃO MOLECULAR</a:t>
              </a: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892729F-9AE7-BCD3-0FBB-8D17F80D6FAE}"/>
              </a:ext>
            </a:extLst>
          </p:cNvPr>
          <p:cNvSpPr txBox="1"/>
          <p:nvPr/>
        </p:nvSpPr>
        <p:spPr>
          <a:xfrm>
            <a:off x="457200" y="6304002"/>
            <a:ext cx="108966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Oaknin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A,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Bosse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TJ,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Creutzberg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CL,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Giornelli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Harter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Joly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Lorusso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Marth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Makker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V,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Mirza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MR,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Ledermann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JA, Colombo N; ESMO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Guidelines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Electronic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address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clinicalguidelines@esmo.org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ESMO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Clinical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Practice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Guideline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for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diagnosis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treatment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and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follow-up. Ann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Oncol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2022 Sep;33(9):860-877.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10.1016/j.annonc.2022.05.009.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Epub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2022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Jun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8. PMID: 35690222.</a:t>
            </a:r>
            <a:endParaRPr lang="pt-BR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FE776-EDB5-2A2E-4EBC-05DC11C389C5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3021568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ESTADIAMENTO (FIGO, 2023)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0F8F4F-5CE4-3CE4-ECA4-D11D5371EA9D}"/>
              </a:ext>
            </a:extLst>
          </p:cNvPr>
          <p:cNvSpPr txBox="1"/>
          <p:nvPr/>
        </p:nvSpPr>
        <p:spPr>
          <a:xfrm>
            <a:off x="383458" y="6150114"/>
            <a:ext cx="10896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Berek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JS, Matias-Guiu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X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Creutzberg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Fotopoulou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Gaffney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Kehoe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Lindemann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Mutch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Concin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N;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Staging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Subcommittee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FIGO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Women's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FIGO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staging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2023.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Int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Gynaecol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Obstet. 2023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Jun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20.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10.1002/ijgo.14923.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Epub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ahead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print. PMID: 37337978.</a:t>
            </a:r>
          </a:p>
          <a:p>
            <a:pPr algn="just"/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McCluggage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WG,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Bosse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Gilks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CB,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Howitt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BE,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McAlpine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JN, Nucci MR,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Rabban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JT, Singh N,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Talia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KL, Parra-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Herran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C. FIGO 2023 endometrial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cancer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staging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too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much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too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soon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?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J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Gynecol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Cancer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2023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Nov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7:ijgc-2023-004981.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 10.1136/ijgc-2023-004981.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ahead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pt-BR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print. PMID: 37935523.</a:t>
            </a:r>
            <a:endParaRPr lang="pt-BR" sz="1000" dirty="0"/>
          </a:p>
        </p:txBody>
      </p:sp>
      <p:pic>
        <p:nvPicPr>
          <p:cNvPr id="8" name="Imagem 7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43F8FBB1-7E57-F6C7-1925-32CE7608B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59" y="1427472"/>
            <a:ext cx="7323016" cy="26026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Imagem 1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33FAAC24-DEE8-3C94-09A9-781175C13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658" y="3818182"/>
            <a:ext cx="7772400" cy="21261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46D3B1-5D84-0054-A369-69A21F44806E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3538463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/>
              <a:t>ESTADIAMENTO (FIGO, 2023)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0F8F4F-5CE4-3CE4-ECA4-D11D5371EA9D}"/>
              </a:ext>
            </a:extLst>
          </p:cNvPr>
          <p:cNvSpPr txBox="1"/>
          <p:nvPr/>
        </p:nvSpPr>
        <p:spPr>
          <a:xfrm>
            <a:off x="383458" y="6458252"/>
            <a:ext cx="10896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Berek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JS, Matias-Guiu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X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Creutzberg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Fotopoulou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C,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Gaffney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Kehoe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Lindemann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K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Mutch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Concin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N;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Staging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Subcommittee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, FIGO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Women's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Committee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. FIGO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staging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endometrial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cancer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2023.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Int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J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Gynaecol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Obstet. 2023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Jun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20.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: 10.1002/ijgo.14923.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Epub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ahead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pt-BR" sz="1000" b="0" i="0" dirty="0" err="1">
                <a:solidFill>
                  <a:srgbClr val="212121"/>
                </a:solidFill>
                <a:effectLst/>
                <a:latin typeface="system-ui"/>
              </a:rPr>
              <a:t>of</a:t>
            </a:r>
            <a:r>
              <a:rPr lang="pt-BR" sz="1000" b="0" i="0" dirty="0">
                <a:solidFill>
                  <a:srgbClr val="212121"/>
                </a:solidFill>
                <a:effectLst/>
                <a:latin typeface="system-ui"/>
              </a:rPr>
              <a:t> print. PMID: 37337978.</a:t>
            </a:r>
          </a:p>
        </p:txBody>
      </p:sp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5B32B5AE-39EE-7A85-51A3-D33BD38C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86" y="1575452"/>
            <a:ext cx="11004550" cy="43167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0B89639-26F4-BCA7-6BE2-BDC0B6F6BFD3}"/>
              </a:ext>
            </a:extLst>
          </p:cNvPr>
          <p:cNvSpPr/>
          <p:nvPr/>
        </p:nvSpPr>
        <p:spPr>
          <a:xfrm>
            <a:off x="1873956" y="2876584"/>
            <a:ext cx="8184444" cy="116484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419AEEA-969A-53E5-5F07-871C8CC34BF5}"/>
              </a:ext>
            </a:extLst>
          </p:cNvPr>
          <p:cNvSpPr/>
          <p:nvPr/>
        </p:nvSpPr>
        <p:spPr>
          <a:xfrm>
            <a:off x="1873956" y="4075293"/>
            <a:ext cx="8184444" cy="3355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3073148-DCC3-7759-8AE7-653F3D13E399}"/>
              </a:ext>
            </a:extLst>
          </p:cNvPr>
          <p:cNvSpPr/>
          <p:nvPr/>
        </p:nvSpPr>
        <p:spPr>
          <a:xfrm>
            <a:off x="1873956" y="4968410"/>
            <a:ext cx="8184444" cy="53016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DDDD131-DE5B-EA6C-05CA-AE572DF03A17}"/>
              </a:ext>
            </a:extLst>
          </p:cNvPr>
          <p:cNvSpPr/>
          <p:nvPr/>
        </p:nvSpPr>
        <p:spPr>
          <a:xfrm>
            <a:off x="1873956" y="5523142"/>
            <a:ext cx="8184444" cy="3355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E02B3ED-1BD9-EADC-44BA-3D3FDD125F64}"/>
              </a:ext>
            </a:extLst>
          </p:cNvPr>
          <p:cNvSpPr txBox="1"/>
          <p:nvPr/>
        </p:nvSpPr>
        <p:spPr>
          <a:xfrm>
            <a:off x="9575591" y="2977243"/>
            <a:ext cx="160396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TIPO/GRAU HISTOLÓGICO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BC8D1A8-A759-6514-2104-F3149F0D7C03}"/>
              </a:ext>
            </a:extLst>
          </p:cNvPr>
          <p:cNvSpPr txBox="1"/>
          <p:nvPr/>
        </p:nvSpPr>
        <p:spPr>
          <a:xfrm>
            <a:off x="8798274" y="4772078"/>
            <a:ext cx="2301637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QUANTIFICAÇÃO DA INVASÃO VASCULAR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7FC5E47-D54B-E40B-4A98-1494DDBE09C9}"/>
              </a:ext>
            </a:extLst>
          </p:cNvPr>
          <p:cNvSpPr txBox="1"/>
          <p:nvPr/>
        </p:nvSpPr>
        <p:spPr>
          <a:xfrm>
            <a:off x="6653379" y="1749485"/>
            <a:ext cx="4289790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AVANÇOS NOS COMPARTIMENTOS ANATÔMICOS EM RELAÇÃO À FIGO 2009/2018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D4862-8627-AA13-C86F-6FF40E1D2802}"/>
              </a:ext>
            </a:extLst>
          </p:cNvPr>
          <p:cNvSpPr txBox="1"/>
          <p:nvPr/>
        </p:nvSpPr>
        <p:spPr>
          <a:xfrm>
            <a:off x="1398" y="0"/>
            <a:ext cx="1508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BR-KEY-04643</a:t>
            </a:r>
          </a:p>
        </p:txBody>
      </p:sp>
    </p:spTree>
    <p:extLst>
      <p:ext uri="{BB962C8B-B14F-4D97-AF65-F5344CB8AC3E}">
        <p14:creationId xmlns:p14="http://schemas.microsoft.com/office/powerpoint/2010/main" val="15991191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15b97346-c7c3-4e89-98b5-9cb68ed5ac46" xsi:nil="true"/>
    <_ip_UnifiedCompliancePolicyProperties xmlns="http://schemas.microsoft.com/sharepoint/v3" xsi:nil="true"/>
    <lcf76f155ced4ddcb4097134ff3c332f xmlns="9f89ddd3-1cd5-4332-999c-ab9f167c6db5">
      <Terms xmlns="http://schemas.microsoft.com/office/infopath/2007/PartnerControls"/>
    </lcf76f155ced4ddcb4097134ff3c332f>
  </documentManagement>
</p:properties>
</file>

<file path=customXml/item1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2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0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3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3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3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8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3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27E0B3A6C1484BA2CB83D1C980457A" ma:contentTypeVersion="16" ma:contentTypeDescription="Create a new document." ma:contentTypeScope="" ma:versionID="aea09351e79148a5fa80ac375b21a029">
  <xsd:schema xmlns:xsd="http://www.w3.org/2001/XMLSchema" xmlns:xs="http://www.w3.org/2001/XMLSchema" xmlns:p="http://schemas.microsoft.com/office/2006/metadata/properties" xmlns:ns1="http://schemas.microsoft.com/sharepoint/v3" xmlns:ns2="9f89ddd3-1cd5-4332-999c-ab9f167c6db5" xmlns:ns3="15b97346-c7c3-4e89-98b5-9cb68ed5ac46" targetNamespace="http://schemas.microsoft.com/office/2006/metadata/properties" ma:root="true" ma:fieldsID="2860a3409d392decf1e378c7701845cd" ns1:_="" ns2:_="" ns3:_="">
    <xsd:import namespace="http://schemas.microsoft.com/sharepoint/v3"/>
    <xsd:import namespace="9f89ddd3-1cd5-4332-999c-ab9f167c6db5"/>
    <xsd:import namespace="15b97346-c7c3-4e89-98b5-9cb68ed5ac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89ddd3-1cd5-4332-999c-ab9f167c6d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f5e642b-91f5-4888-b018-43334a040d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97346-c7c3-4e89-98b5-9cb68ed5ac4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57c4173-3209-407b-bd61-4c6e654ecd37}" ma:internalName="TaxCatchAll" ma:showField="CatchAllData" ma:web="15b97346-c7c3-4e89-98b5-9cb68ed5ac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Props1.xml><?xml version="1.0" encoding="utf-8"?>
<ds:datastoreItem xmlns:ds="http://schemas.openxmlformats.org/officeDocument/2006/customXml" ds:itemID="{79CD8386-9850-E647-B014-26F6C8919FF6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5B45BBBD-0995-6845-A72B-19F93346BC2D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E16ECF9D-E8BB-504A-B472-93B8C01E6059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54CE235C-5272-F942-A125-398B31906933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F791C248-EB8E-584F-8F3B-9B1AC6546DB8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158F9DF6-B8EA-48B9-9A9C-3CE076075678}">
  <ds:schemaRefs>
    <ds:schemaRef ds:uri="9f89ddd3-1cd5-4332-999c-ab9f167c6db5"/>
    <ds:schemaRef ds:uri="http://purl.org/dc/elements/1.1/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15b97346-c7c3-4e89-98b5-9cb68ed5ac46"/>
    <ds:schemaRef ds:uri="http://schemas.microsoft.com/sharepoint/v3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17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8EE70EC6-4502-DE4C-969B-38AF7301C408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0C4F4CCE-B721-814B-8B42-19F67E2CE7C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D1AF7823-06E6-874B-A7AC-AFD5F4BE5B14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7E356688-419F-B54F-90F3-68EC42400147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FFCF93E4-7956-C047-AFD2-A2403CD799B5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D0F47E33-7656-664F-B380-1B705A6ED857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B8291A45-F2B3-C146-B5AB-020B57B1B2A5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0D8C0823-67C0-4FE7-A321-0130BC3ABAE5}">
  <ds:schemaRefs>
    <ds:schemaRef ds:uri="http://schemas.microsoft.com/sharepoint/v3/contenttype/forms"/>
  </ds:schemaRefs>
</ds:datastoreItem>
</file>

<file path=customXml/itemProps25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7F885493-5C18-C246-B155-518D1BD53547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E18F58D7-3280-DA47-AC3C-18E8E4BFC0F7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3D512EED-A713-2641-945B-134DB3C109D4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06C683C6-40B9-E540-9CC9-D694E1E59F8C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5B60C240-DA22-AF48-8F19-4F9678B109C2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0C038E23-4F2F-284C-9B2C-82FF5B3F58BA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805AA566-BCB6-DE4B-959C-2DE6335AEE78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651F0DCB-849F-A945-821F-426EFE76C80B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FB098ED1-4D65-0F4C-8C66-EB4830DFE8B9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2E7031B4-5EED-5240-95F1-B5F6C4A587C0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9ECD6DC3-3364-472C-838A-62AA8AACEB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f89ddd3-1cd5-4332-999c-ab9f167c6db5"/>
    <ds:schemaRef ds:uri="15b97346-c7c3-4e89-98b5-9cb68ed5ac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62017576-B8FE-1643-81BC-38D6D04CDCF0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CCFD416D-1D5E-E241-8ADF-611C54BBF5DD}">
  <ds:schemaRefs>
    <ds:schemaRef ds:uri="http://schemas.microsoft.com/VisualStudio/2011/storyboarding/control"/>
  </ds:schemaRefs>
</ds:datastoreItem>
</file>

<file path=customXml/itemProps42.xml><?xml version="1.0" encoding="utf-8"?>
<ds:datastoreItem xmlns:ds="http://schemas.openxmlformats.org/officeDocument/2006/customXml" ds:itemID="{4D39ECFF-E34F-444B-9AF1-C374546981A3}">
  <ds:schemaRefs>
    <ds:schemaRef ds:uri="http://schemas.microsoft.com/VisualStudio/2011/storyboarding/control"/>
  </ds:schemaRefs>
</ds:datastoreItem>
</file>

<file path=customXml/itemProps43.xml><?xml version="1.0" encoding="utf-8"?>
<ds:datastoreItem xmlns:ds="http://schemas.openxmlformats.org/officeDocument/2006/customXml" ds:itemID="{72F49EE5-A619-D249-A33A-B59B66CE9A99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86C99F2D-7945-4A42-953D-3BC05C7A18B8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00F7ACE3-D3CB-454F-84C5-FD483B900503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18FB1C54-6C6F-6D47-BCDD-55163F0BDA7B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8C0DB5EC-1626-C642-8429-F070F3A40F09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29325</TotalTime>
  <Words>3890</Words>
  <Application>Microsoft Macintosh PowerPoint</Application>
  <PresentationFormat>Widescreen</PresentationFormat>
  <Paragraphs>369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Arial</vt:lpstr>
      <vt:lpstr>BlinkMacSystemFont</vt:lpstr>
      <vt:lpstr>Calibri</vt:lpstr>
      <vt:lpstr>Calibri Bold</vt:lpstr>
      <vt:lpstr>Calibri Light</vt:lpstr>
      <vt:lpstr>Courier New</vt:lpstr>
      <vt:lpstr>system-ui</vt:lpstr>
      <vt:lpstr>Tema do Office</vt:lpstr>
      <vt:lpstr>Carcinoma do endométrio: o impacto dos novos estadiamento e classificação de risco na rotina do patologista e seu papel na jornada da paciente</vt:lpstr>
      <vt:lpstr>Declaração de Conflito de Interesse</vt:lpstr>
      <vt:lpstr>A JORNADA DA PACIENTE</vt:lpstr>
      <vt:lpstr>A JORNADA DA PACIENTE</vt:lpstr>
      <vt:lpstr>TCGA: HORIZONTE DE EVENTOS</vt:lpstr>
      <vt:lpstr>TCGA: HORIZONTE DE EVENTOS</vt:lpstr>
      <vt:lpstr>CLASSIFICAÇÃO DE RISCO (ESMO, 2022)</vt:lpstr>
      <vt:lpstr>ESTADIAMENTO (FIGO, 2023)</vt:lpstr>
      <vt:lpstr>ESTADIAMENTO (FIGO, 2023)</vt:lpstr>
      <vt:lpstr>ESTADIAMENTO (FIGO, 2023)</vt:lpstr>
      <vt:lpstr>ESTADIAMENTO (FIGO, 2023)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IMPACTOS NA ROTINA DO PATOLOGISTA</vt:lpstr>
      <vt:lpstr>MENSAGEM FINAL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XXX</dc:title>
  <dc:creator>rc.salim@gmail.com</dc:creator>
  <cp:lastModifiedBy>rc.salim@gmail.com</cp:lastModifiedBy>
  <cp:revision>53</cp:revision>
  <dcterms:created xsi:type="dcterms:W3CDTF">2021-05-15T16:21:37Z</dcterms:created>
  <dcterms:modified xsi:type="dcterms:W3CDTF">2024-05-29T12:19:59Z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81acc0d-dcc4-4dc9-a2c5-be70b05a2fe6_Enabled">
    <vt:lpwstr>true</vt:lpwstr>
  </property>
  <property fmtid="{D5CDD505-2E9C-101B-9397-08002B2CF9AE}" pid="3" name="MSIP_Label_e81acc0d-dcc4-4dc9-a2c5-be70b05a2fe6_SetDate">
    <vt:lpwstr>2024-05-20T14:15:02Z</vt:lpwstr>
  </property>
  <property fmtid="{D5CDD505-2E9C-101B-9397-08002B2CF9AE}" pid="4" name="MSIP_Label_e81acc0d-dcc4-4dc9-a2c5-be70b05a2fe6_Method">
    <vt:lpwstr>Privileged</vt:lpwstr>
  </property>
  <property fmtid="{D5CDD505-2E9C-101B-9397-08002B2CF9AE}" pid="5" name="MSIP_Label_e81acc0d-dcc4-4dc9-a2c5-be70b05a2fe6_Name">
    <vt:lpwstr>e81acc0d-dcc4-4dc9-a2c5-be70b05a2fe6</vt:lpwstr>
  </property>
  <property fmtid="{D5CDD505-2E9C-101B-9397-08002B2CF9AE}" pid="6" name="MSIP_Label_e81acc0d-dcc4-4dc9-a2c5-be70b05a2fe6_SiteId">
    <vt:lpwstr>a00de4ec-48a8-43a6-be74-e31274e2060d</vt:lpwstr>
  </property>
  <property fmtid="{D5CDD505-2E9C-101B-9397-08002B2CF9AE}" pid="7" name="MSIP_Label_e81acc0d-dcc4-4dc9-a2c5-be70b05a2fe6_ActionId">
    <vt:lpwstr>8c0e4f78-7dd8-4a7d-a935-2adeccfa9380</vt:lpwstr>
  </property>
  <property fmtid="{D5CDD505-2E9C-101B-9397-08002B2CF9AE}" pid="8" name="MSIP_Label_e81acc0d-dcc4-4dc9-a2c5-be70b05a2fe6_ContentBits">
    <vt:lpwstr>0</vt:lpwstr>
  </property>
  <property fmtid="{D5CDD505-2E9C-101B-9397-08002B2CF9AE}" pid="9" name="ContentTypeId">
    <vt:lpwstr>0x0101007D27E0B3A6C1484BA2CB83D1C980457A</vt:lpwstr>
  </property>
  <property fmtid="{D5CDD505-2E9C-101B-9397-08002B2CF9AE}" pid="10" name="_AdHocReviewCycleID">
    <vt:i4>-2044824898</vt:i4>
  </property>
  <property fmtid="{D5CDD505-2E9C-101B-9397-08002B2CF9AE}" pid="11" name="_NewReviewCycle">
    <vt:lpwstr/>
  </property>
  <property fmtid="{D5CDD505-2E9C-101B-9397-08002B2CF9AE}" pid="12" name="_EmailSubject">
    <vt:lpwstr>Aula 34º Congresso Brasileiro de Patologia - Rafael Calil - BR-KEY-04643</vt:lpwstr>
  </property>
  <property fmtid="{D5CDD505-2E9C-101B-9397-08002B2CF9AE}" pid="13" name="_AuthorEmail">
    <vt:lpwstr>vitor.santos1@merck.com</vt:lpwstr>
  </property>
  <property fmtid="{D5CDD505-2E9C-101B-9397-08002B2CF9AE}" pid="14" name="_AuthorEmailDisplayName">
    <vt:lpwstr>Santos, Vitor</vt:lpwstr>
  </property>
</Properties>
</file>